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84" r:id="rId2"/>
    <p:sldId id="266" r:id="rId3"/>
    <p:sldId id="275" r:id="rId4"/>
    <p:sldId id="277" r:id="rId5"/>
    <p:sldId id="278" r:id="rId6"/>
    <p:sldId id="292" r:id="rId7"/>
    <p:sldId id="294" r:id="rId8"/>
    <p:sldId id="279" r:id="rId9"/>
    <p:sldId id="280" r:id="rId10"/>
    <p:sldId id="281" r:id="rId11"/>
    <p:sldId id="283" r:id="rId12"/>
    <p:sldId id="288" r:id="rId13"/>
    <p:sldId id="286" r:id="rId14"/>
    <p:sldId id="287" r:id="rId15"/>
    <p:sldId id="289" r:id="rId16"/>
    <p:sldId id="290" r:id="rId17"/>
    <p:sldId id="285" r:id="rId18"/>
  </p:sldIdLst>
  <p:sldSz cx="9144000" cy="6858000" type="screen4x3"/>
  <p:notesSz cx="6797675" cy="9928225"/>
  <p:defaultTextStyle>
    <a:defPPr>
      <a:defRPr lang="hu-HU"/>
    </a:defPPr>
    <a:lvl1pPr algn="l" defTabSz="912813"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5613" indent="1588" algn="l" defTabSz="912813"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2813" indent="1588" algn="l" defTabSz="912813"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0013" indent="1588" algn="l" defTabSz="912813"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7213" indent="1588" algn="l" defTabSz="912813"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546"/>
    <a:srgbClr val="003260"/>
    <a:srgbClr val="002E58"/>
    <a:srgbClr val="0055A4"/>
    <a:srgbClr val="004482"/>
    <a:srgbClr val="003668"/>
    <a:srgbClr val="00162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2D5ABB26-0587-4C30-8999-92F81FD0307C}" styleName="Stílus és rács nélkül">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67" autoAdjust="0"/>
  </p:normalViewPr>
  <p:slideViewPr>
    <p:cSldViewPr>
      <p:cViewPr varScale="1">
        <p:scale>
          <a:sx n="83" d="100"/>
          <a:sy n="83" d="100"/>
        </p:scale>
        <p:origin x="-96" y="-552"/>
      </p:cViewPr>
      <p:guideLst>
        <p:guide orient="horz" pos="2160"/>
        <p:guide pos="2880"/>
      </p:guideLst>
    </p:cSldViewPr>
  </p:slideViewPr>
  <p:outlineViewPr>
    <p:cViewPr>
      <p:scale>
        <a:sx n="33" d="100"/>
        <a:sy n="33" d="100"/>
      </p:scale>
      <p:origin x="0" y="663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interSettings" Target="printerSettings/printerSettings1.bin"/><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Élőfej helye 1"/>
          <p:cNvSpPr>
            <a:spLocks noGrp="1"/>
          </p:cNvSpPr>
          <p:nvPr>
            <p:ph type="hdr" sz="quarter"/>
          </p:nvPr>
        </p:nvSpPr>
        <p:spPr>
          <a:xfrm>
            <a:off x="0" y="0"/>
            <a:ext cx="2946400" cy="496888"/>
          </a:xfrm>
          <a:prstGeom prst="rect">
            <a:avLst/>
          </a:prstGeom>
        </p:spPr>
        <p:txBody>
          <a:bodyPr vert="horz" lIns="91440" tIns="45720" rIns="91440" bIns="45720" rtlCol="0"/>
          <a:lstStyle>
            <a:lvl1pPr algn="l" defTabSz="914400" eaLnBrk="1" fontAlgn="auto" hangingPunct="1">
              <a:spcBef>
                <a:spcPts val="0"/>
              </a:spcBef>
              <a:spcAft>
                <a:spcPts val="0"/>
              </a:spcAft>
              <a:defRPr sz="1200">
                <a:latin typeface="+mn-lt"/>
                <a:cs typeface="+mn-cs"/>
              </a:defRPr>
            </a:lvl1pPr>
          </a:lstStyle>
          <a:p>
            <a:pPr>
              <a:defRPr/>
            </a:pPr>
            <a:endParaRPr lang="hu-HU"/>
          </a:p>
        </p:txBody>
      </p:sp>
      <p:sp>
        <p:nvSpPr>
          <p:cNvPr id="3" name="Dátum helye 2"/>
          <p:cNvSpPr>
            <a:spLocks noGrp="1"/>
          </p:cNvSpPr>
          <p:nvPr>
            <p:ph type="dt" idx="1"/>
          </p:nvPr>
        </p:nvSpPr>
        <p:spPr>
          <a:xfrm>
            <a:off x="3849688" y="0"/>
            <a:ext cx="2946400" cy="496888"/>
          </a:xfrm>
          <a:prstGeom prst="rect">
            <a:avLst/>
          </a:prstGeom>
        </p:spPr>
        <p:txBody>
          <a:bodyPr vert="horz" lIns="91440" tIns="45720" rIns="91440" bIns="45720" rtlCol="0"/>
          <a:lstStyle>
            <a:lvl1pPr algn="r" defTabSz="914400" eaLnBrk="1" fontAlgn="auto" hangingPunct="1">
              <a:spcBef>
                <a:spcPts val="0"/>
              </a:spcBef>
              <a:spcAft>
                <a:spcPts val="0"/>
              </a:spcAft>
              <a:defRPr sz="1200">
                <a:latin typeface="+mn-lt"/>
                <a:cs typeface="+mn-cs"/>
              </a:defRPr>
            </a:lvl1pPr>
          </a:lstStyle>
          <a:p>
            <a:pPr>
              <a:defRPr/>
            </a:pPr>
            <a:fld id="{5D08AECC-7C6C-4A68-B2DB-322209F077A9}" type="datetimeFigureOut">
              <a:rPr lang="hu-HU"/>
              <a:pPr>
                <a:defRPr/>
              </a:pPr>
              <a:t>21. 09. 18.</a:t>
            </a:fld>
            <a:endParaRPr lang="hu-HU"/>
          </a:p>
        </p:txBody>
      </p:sp>
      <p:sp>
        <p:nvSpPr>
          <p:cNvPr id="4" name="Diakép helye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hu-HU" noProof="0"/>
          </a:p>
        </p:txBody>
      </p:sp>
      <p:sp>
        <p:nvSpPr>
          <p:cNvPr id="5" name="Jegyzetek helye 4"/>
          <p:cNvSpPr>
            <a:spLocks noGrp="1"/>
          </p:cNvSpPr>
          <p:nvPr>
            <p:ph type="body" sz="quarter" idx="3"/>
          </p:nvPr>
        </p:nvSpPr>
        <p:spPr>
          <a:xfrm>
            <a:off x="679450" y="4716463"/>
            <a:ext cx="5438775" cy="4467225"/>
          </a:xfrm>
          <a:prstGeom prst="rect">
            <a:avLst/>
          </a:prstGeom>
        </p:spPr>
        <p:txBody>
          <a:bodyPr vert="horz" lIns="91440" tIns="45720" rIns="91440" bIns="45720" rtlCol="0">
            <a:normAutofit/>
          </a:bodyPr>
          <a:lstStyle/>
          <a:p>
            <a:pPr lvl="0"/>
            <a:r>
              <a:rPr lang="hu-HU" noProof="0" smtClean="0"/>
              <a:t>Mintaszöveg szerkesztése</a:t>
            </a:r>
          </a:p>
          <a:p>
            <a:pPr lvl="1"/>
            <a:r>
              <a:rPr lang="hu-HU" noProof="0" smtClean="0"/>
              <a:t>Második szint</a:t>
            </a:r>
          </a:p>
          <a:p>
            <a:pPr lvl="2"/>
            <a:r>
              <a:rPr lang="hu-HU" noProof="0" smtClean="0"/>
              <a:t>Harmadik szint</a:t>
            </a:r>
          </a:p>
          <a:p>
            <a:pPr lvl="3"/>
            <a:r>
              <a:rPr lang="hu-HU" noProof="0" smtClean="0"/>
              <a:t>Negyedik szint</a:t>
            </a:r>
          </a:p>
          <a:p>
            <a:pPr lvl="4"/>
            <a:r>
              <a:rPr lang="hu-HU" noProof="0" smtClean="0"/>
              <a:t>Ötödik szint</a:t>
            </a:r>
            <a:endParaRPr lang="hu-HU" noProof="0"/>
          </a:p>
        </p:txBody>
      </p:sp>
      <p:sp>
        <p:nvSpPr>
          <p:cNvPr id="6" name="Élőláb helye 5"/>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defTabSz="914400" eaLnBrk="1" fontAlgn="auto" hangingPunct="1">
              <a:spcBef>
                <a:spcPts val="0"/>
              </a:spcBef>
              <a:spcAft>
                <a:spcPts val="0"/>
              </a:spcAft>
              <a:defRPr sz="1200">
                <a:latin typeface="+mn-lt"/>
                <a:cs typeface="+mn-cs"/>
              </a:defRPr>
            </a:lvl1pPr>
          </a:lstStyle>
          <a:p>
            <a:pPr>
              <a:defRPr/>
            </a:pPr>
            <a:endParaRPr lang="hu-HU"/>
          </a:p>
        </p:txBody>
      </p:sp>
      <p:sp>
        <p:nvSpPr>
          <p:cNvPr id="7" name="Dia számának helye 6"/>
          <p:cNvSpPr>
            <a:spLocks noGrp="1"/>
          </p:cNvSpPr>
          <p:nvPr>
            <p:ph type="sldNum" sz="quarter" idx="5"/>
          </p:nvPr>
        </p:nvSpPr>
        <p:spPr>
          <a:xfrm>
            <a:off x="3849688" y="9429750"/>
            <a:ext cx="2946400" cy="496888"/>
          </a:xfrm>
          <a:prstGeom prst="rect">
            <a:avLst/>
          </a:prstGeom>
        </p:spPr>
        <p:txBody>
          <a:bodyPr vert="horz" wrap="square" lIns="91440" tIns="45720" rIns="91440" bIns="45720" numCol="1" anchor="b" anchorCtr="0" compatLnSpc="1">
            <a:prstTxWarp prst="textNoShape">
              <a:avLst/>
            </a:prstTxWarp>
          </a:bodyPr>
          <a:lstStyle>
            <a:lvl1pPr algn="r" defTabSz="914400" eaLnBrk="1" hangingPunct="1">
              <a:defRPr sz="1200" smtClean="0">
                <a:latin typeface="Calibri" panose="020F0502020204030204" pitchFamily="34" charset="0"/>
              </a:defRPr>
            </a:lvl1pPr>
          </a:lstStyle>
          <a:p>
            <a:pPr>
              <a:defRPr/>
            </a:pPr>
            <a:fld id="{7BF69448-0CC7-4D6C-B8B7-7D5C855E7F61}" type="slidenum">
              <a:rPr lang="hu-HU" altLang="hu-HU"/>
              <a:pPr>
                <a:defRPr/>
              </a:pPr>
              <a:t>‹#›</a:t>
            </a:fld>
            <a:endParaRPr lang="hu-HU" altLang="hu-HU"/>
          </a:p>
        </p:txBody>
      </p:sp>
    </p:spTree>
    <p:extLst>
      <p:ext uri="{BB962C8B-B14F-4D97-AF65-F5344CB8AC3E}">
        <p14:creationId xmlns:p14="http://schemas.microsoft.com/office/powerpoint/2010/main" val="1075337291"/>
      </p:ext>
    </p:extLst>
  </p:cSld>
  <p:clrMap bg1="lt1" tx1="dk1" bg2="lt2" tx2="dk2" accent1="accent1" accent2="accent2" accent3="accent3" accent4="accent4" accent5="accent5" accent6="accent6" hlink="hlink" folHlink="folHlink"/>
  <p:notesStyle>
    <a:lvl1pPr algn="l" defTabSz="912813" rtl="0" eaLnBrk="0" fontAlgn="base" hangingPunct="0">
      <a:spcBef>
        <a:spcPct val="30000"/>
      </a:spcBef>
      <a:spcAft>
        <a:spcPct val="0"/>
      </a:spcAft>
      <a:defRPr sz="1200" kern="1200">
        <a:solidFill>
          <a:schemeClr val="tx1"/>
        </a:solidFill>
        <a:latin typeface="+mn-lt"/>
        <a:ea typeface="+mn-ea"/>
        <a:cs typeface="+mn-cs"/>
      </a:defRPr>
    </a:lvl1pPr>
    <a:lvl2pPr marL="455613" algn="l" defTabSz="912813" rtl="0" eaLnBrk="0" fontAlgn="base" hangingPunct="0">
      <a:spcBef>
        <a:spcPct val="30000"/>
      </a:spcBef>
      <a:spcAft>
        <a:spcPct val="0"/>
      </a:spcAft>
      <a:defRPr sz="1200" kern="1200">
        <a:solidFill>
          <a:schemeClr val="tx1"/>
        </a:solidFill>
        <a:latin typeface="+mn-lt"/>
        <a:ea typeface="+mn-ea"/>
        <a:cs typeface="+mn-cs"/>
      </a:defRPr>
    </a:lvl2pPr>
    <a:lvl3pPr marL="912813" algn="l" defTabSz="912813" rtl="0" eaLnBrk="0" fontAlgn="base" hangingPunct="0">
      <a:spcBef>
        <a:spcPct val="30000"/>
      </a:spcBef>
      <a:spcAft>
        <a:spcPct val="0"/>
      </a:spcAft>
      <a:defRPr sz="1200" kern="1200">
        <a:solidFill>
          <a:schemeClr val="tx1"/>
        </a:solidFill>
        <a:latin typeface="+mn-lt"/>
        <a:ea typeface="+mn-ea"/>
        <a:cs typeface="+mn-cs"/>
      </a:defRPr>
    </a:lvl3pPr>
    <a:lvl4pPr marL="1370013" algn="l" defTabSz="912813" rtl="0" eaLnBrk="0" fontAlgn="base" hangingPunct="0">
      <a:spcBef>
        <a:spcPct val="30000"/>
      </a:spcBef>
      <a:spcAft>
        <a:spcPct val="0"/>
      </a:spcAft>
      <a:defRPr sz="1200" kern="1200">
        <a:solidFill>
          <a:schemeClr val="tx1"/>
        </a:solidFill>
        <a:latin typeface="+mn-lt"/>
        <a:ea typeface="+mn-ea"/>
        <a:cs typeface="+mn-cs"/>
      </a:defRPr>
    </a:lvl4pPr>
    <a:lvl5pPr marL="1827213" algn="l" defTabSz="912813"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3.png"/><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ímdia">
    <p:spTree>
      <p:nvGrpSpPr>
        <p:cNvPr id="1" name=""/>
        <p:cNvGrpSpPr/>
        <p:nvPr/>
      </p:nvGrpSpPr>
      <p:grpSpPr>
        <a:xfrm>
          <a:off x="0" y="0"/>
          <a:ext cx="0" cy="0"/>
          <a:chOff x="0" y="0"/>
          <a:chExt cx="0" cy="0"/>
        </a:xfrm>
      </p:grpSpPr>
      <p:sp>
        <p:nvSpPr>
          <p:cNvPr id="4" name="Téglalap 3"/>
          <p:cNvSpPr/>
          <p:nvPr userDrawn="1"/>
        </p:nvSpPr>
        <p:spPr>
          <a:xfrm rot="16200000">
            <a:off x="4000500" y="-3406775"/>
            <a:ext cx="1143000" cy="9144000"/>
          </a:xfrm>
          <a:prstGeom prst="rect">
            <a:avLst/>
          </a:prstGeom>
          <a:solidFill>
            <a:srgbClr val="004482">
              <a:alpha val="1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eaLnBrk="1" fontAlgn="auto" hangingPunct="1">
              <a:spcBef>
                <a:spcPts val="0"/>
              </a:spcBef>
              <a:spcAft>
                <a:spcPts val="0"/>
              </a:spcAft>
              <a:defRPr/>
            </a:pPr>
            <a:endParaRPr lang="hu-HU"/>
          </a:p>
        </p:txBody>
      </p:sp>
      <p:sp>
        <p:nvSpPr>
          <p:cNvPr id="5" name="Téglalap 4"/>
          <p:cNvSpPr/>
          <p:nvPr userDrawn="1"/>
        </p:nvSpPr>
        <p:spPr>
          <a:xfrm rot="16200000">
            <a:off x="4273550" y="2330450"/>
            <a:ext cx="6858000" cy="2197100"/>
          </a:xfrm>
          <a:prstGeom prst="rect">
            <a:avLst/>
          </a:prstGeom>
          <a:solidFill>
            <a:srgbClr val="003668"/>
          </a:solidFill>
          <a:ln>
            <a:noFill/>
          </a:ln>
          <a:effectLst>
            <a:outerShdw blurRad="215900" dist="101600" dir="2700000" sx="105000" sy="105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eaLnBrk="1" fontAlgn="auto" hangingPunct="1">
              <a:spcBef>
                <a:spcPts val="0"/>
              </a:spcBef>
              <a:spcAft>
                <a:spcPts val="0"/>
              </a:spcAft>
              <a:defRPr/>
            </a:pPr>
            <a:endParaRPr lang="hu-HU" dirty="0"/>
          </a:p>
        </p:txBody>
      </p:sp>
      <p:sp>
        <p:nvSpPr>
          <p:cNvPr id="6" name="Téglalap 5"/>
          <p:cNvSpPr/>
          <p:nvPr userDrawn="1"/>
        </p:nvSpPr>
        <p:spPr>
          <a:xfrm rot="16200000">
            <a:off x="7027862" y="73026"/>
            <a:ext cx="1357313" cy="2189162"/>
          </a:xfrm>
          <a:prstGeom prst="rect">
            <a:avLst/>
          </a:prstGeom>
          <a:solidFill>
            <a:srgbClr val="00448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eaLnBrk="1" fontAlgn="auto" hangingPunct="1">
              <a:spcBef>
                <a:spcPts val="0"/>
              </a:spcBef>
              <a:spcAft>
                <a:spcPts val="0"/>
              </a:spcAft>
              <a:defRPr/>
            </a:pPr>
            <a:endParaRPr lang="hu-HU"/>
          </a:p>
        </p:txBody>
      </p:sp>
      <p:sp>
        <p:nvSpPr>
          <p:cNvPr id="7" name="Téglalap 6"/>
          <p:cNvSpPr/>
          <p:nvPr userDrawn="1"/>
        </p:nvSpPr>
        <p:spPr>
          <a:xfrm rot="16200000">
            <a:off x="7671594" y="788194"/>
            <a:ext cx="71437" cy="2187575"/>
          </a:xfrm>
          <a:prstGeom prst="rect">
            <a:avLst/>
          </a:prstGeom>
          <a:solidFill>
            <a:srgbClr val="0025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eaLnBrk="1" fontAlgn="auto" hangingPunct="1">
              <a:spcBef>
                <a:spcPts val="0"/>
              </a:spcBef>
              <a:spcAft>
                <a:spcPts val="0"/>
              </a:spcAft>
              <a:defRPr/>
            </a:pPr>
            <a:endParaRPr lang="hu-HU"/>
          </a:p>
        </p:txBody>
      </p:sp>
      <p:sp>
        <p:nvSpPr>
          <p:cNvPr id="8" name="Téglalap 7"/>
          <p:cNvSpPr/>
          <p:nvPr userDrawn="1"/>
        </p:nvSpPr>
        <p:spPr>
          <a:xfrm rot="16200000">
            <a:off x="7671594" y="-637381"/>
            <a:ext cx="71437" cy="2187575"/>
          </a:xfrm>
          <a:prstGeom prst="rect">
            <a:avLst/>
          </a:prstGeom>
          <a:solidFill>
            <a:srgbClr val="0025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eaLnBrk="1" fontAlgn="auto" hangingPunct="1">
              <a:spcBef>
                <a:spcPts val="0"/>
              </a:spcBef>
              <a:spcAft>
                <a:spcPts val="0"/>
              </a:spcAft>
              <a:defRPr/>
            </a:pPr>
            <a:endParaRPr lang="hu-HU"/>
          </a:p>
        </p:txBody>
      </p:sp>
      <p:pic>
        <p:nvPicPr>
          <p:cNvPr id="9" name="Picture 11" descr="C:\Users\Munkahely\Desktop\rektor ur eloadasa\kepek\logo\pannon.png"/>
          <p:cNvPicPr>
            <a:picLocks noChangeAspect="1" noChangeArrowheads="1"/>
          </p:cNvPicPr>
          <p:nvPr userDrawn="1"/>
        </p:nvPicPr>
        <p:blipFill>
          <a:blip r:embed="rId2" cstate="print"/>
          <a:srcRect/>
          <a:stretch>
            <a:fillRect/>
          </a:stretch>
        </p:blipFill>
        <p:spPr bwMode="auto">
          <a:xfrm>
            <a:off x="6783929" y="265413"/>
            <a:ext cx="1857388" cy="1814823"/>
          </a:xfrm>
          <a:prstGeom prst="rect">
            <a:avLst/>
          </a:prstGeom>
          <a:noFill/>
          <a:effectLst>
            <a:outerShdw blurRad="50800" dist="38100" dir="2700000" algn="tl" rotWithShape="0">
              <a:prstClr val="black">
                <a:alpha val="40000"/>
              </a:prstClr>
            </a:outerShdw>
            <a:softEdge rad="12700"/>
          </a:effectLst>
        </p:spPr>
      </p:pic>
      <p:pic>
        <p:nvPicPr>
          <p:cNvPr id="10" name="Kép 7" descr="logo_kek_hatter.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696075" y="5889625"/>
            <a:ext cx="1981200" cy="796925"/>
          </a:xfrm>
          <a:prstGeom prst="rect">
            <a:avLst/>
          </a:prstGeom>
          <a:noFill/>
          <a:ln w="28575">
            <a:solidFill>
              <a:schemeClr val="bg1"/>
            </a:solidFill>
            <a:miter lim="800000"/>
            <a:headEnd/>
            <a:tailEnd/>
          </a:ln>
          <a:extLst>
            <a:ext uri="{909E8E84-426E-40dd-AFC4-6F175D3DCCD1}">
              <a14:hiddenFill xmlns:a14="http://schemas.microsoft.com/office/drawing/2010/main">
                <a:solidFill>
                  <a:srgbClr val="FFFFFF"/>
                </a:solidFill>
              </a14:hiddenFill>
            </a:ext>
          </a:extLst>
        </p:spPr>
      </p:pic>
      <p:pic>
        <p:nvPicPr>
          <p:cNvPr id="11" name="Kép 10" descr="pannon-b.png"/>
          <p:cNvPicPr>
            <a:picLocks noChangeAspect="1"/>
          </p:cNvPicPr>
          <p:nvPr userDrawn="1"/>
        </p:nvPicPr>
        <p:blipFill>
          <a:blip r:embed="rId4"/>
          <a:srcRect/>
          <a:stretch>
            <a:fillRect/>
          </a:stretch>
        </p:blipFill>
        <p:spPr bwMode="auto">
          <a:xfrm>
            <a:off x="6931025" y="2255838"/>
            <a:ext cx="1495425" cy="876300"/>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2" name="Cím 1"/>
          <p:cNvSpPr>
            <a:spLocks noGrp="1"/>
          </p:cNvSpPr>
          <p:nvPr>
            <p:ph type="ctrTitle"/>
          </p:nvPr>
        </p:nvSpPr>
        <p:spPr>
          <a:xfrm>
            <a:off x="214282" y="738294"/>
            <a:ext cx="5786478" cy="857256"/>
          </a:xfrm>
          <a:prstGeom prst="rect">
            <a:avLst/>
          </a:prstGeom>
        </p:spPr>
        <p:txBody>
          <a:bodyPr>
            <a:normAutofit/>
          </a:bodyPr>
          <a:lstStyle>
            <a:lvl1pPr algn="l">
              <a:defRPr sz="2800" baseline="0">
                <a:solidFill>
                  <a:srgbClr val="004482"/>
                </a:solidFill>
                <a:latin typeface="Verdana" pitchFamily="34" charset="0"/>
                <a:ea typeface="Verdana" pitchFamily="34" charset="0"/>
                <a:cs typeface="Verdana" pitchFamily="34" charset="0"/>
              </a:defRPr>
            </a:lvl1pPr>
          </a:lstStyle>
          <a:p>
            <a:r>
              <a:rPr lang="hu-HU" smtClean="0"/>
              <a:t>Mintacím szerkesztése</a:t>
            </a:r>
            <a:endParaRPr lang="hu-HU" dirty="0"/>
          </a:p>
        </p:txBody>
      </p:sp>
      <p:sp>
        <p:nvSpPr>
          <p:cNvPr id="3" name="Alcím 2"/>
          <p:cNvSpPr>
            <a:spLocks noGrp="1"/>
          </p:cNvSpPr>
          <p:nvPr>
            <p:ph type="subTitle" idx="1"/>
          </p:nvPr>
        </p:nvSpPr>
        <p:spPr>
          <a:xfrm>
            <a:off x="3476304" y="2164332"/>
            <a:ext cx="2714644" cy="991167"/>
          </a:xfrm>
          <a:prstGeom prst="rect">
            <a:avLst/>
          </a:prstGeom>
        </p:spPr>
        <p:txBody>
          <a:bodyPr>
            <a:normAutofit/>
          </a:bodyPr>
          <a:lstStyle>
            <a:lvl1pPr marL="0" indent="0" algn="r">
              <a:buNone/>
              <a:defRPr sz="2000">
                <a:solidFill>
                  <a:srgbClr val="0055A4"/>
                </a:solidFill>
                <a:latin typeface="Verdana"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hu-HU" dirty="0" smtClean="0"/>
              <a:t>Alcím mintájának szerkesztése</a:t>
            </a:r>
            <a:endParaRPr lang="hu-HU" dirty="0"/>
          </a:p>
        </p:txBody>
      </p:sp>
    </p:spTree>
    <p:extLst>
      <p:ext uri="{BB962C8B-B14F-4D97-AF65-F5344CB8AC3E}">
        <p14:creationId xmlns:p14="http://schemas.microsoft.com/office/powerpoint/2010/main" val="26832275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_Cím és tartalom">
    <p:spTree>
      <p:nvGrpSpPr>
        <p:cNvPr id="1" name=""/>
        <p:cNvGrpSpPr/>
        <p:nvPr/>
      </p:nvGrpSpPr>
      <p:grpSpPr>
        <a:xfrm>
          <a:off x="0" y="0"/>
          <a:ext cx="0" cy="0"/>
          <a:chOff x="0" y="0"/>
          <a:chExt cx="0" cy="0"/>
        </a:xfrm>
      </p:grpSpPr>
      <p:sp>
        <p:nvSpPr>
          <p:cNvPr id="7" name="Téglalap 6"/>
          <p:cNvSpPr/>
          <p:nvPr userDrawn="1"/>
        </p:nvSpPr>
        <p:spPr>
          <a:xfrm rot="16200000">
            <a:off x="3286125" y="3143250"/>
            <a:ext cx="71438" cy="6643688"/>
          </a:xfrm>
          <a:prstGeom prst="rect">
            <a:avLst/>
          </a:prstGeom>
          <a:solidFill>
            <a:srgbClr val="0025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eaLnBrk="1" fontAlgn="auto" hangingPunct="1">
              <a:spcBef>
                <a:spcPts val="0"/>
              </a:spcBef>
              <a:spcAft>
                <a:spcPts val="0"/>
              </a:spcAft>
              <a:defRPr/>
            </a:pPr>
            <a:endParaRPr lang="hu-HU"/>
          </a:p>
        </p:txBody>
      </p:sp>
      <p:sp>
        <p:nvSpPr>
          <p:cNvPr id="8" name="Téglalap 7"/>
          <p:cNvSpPr/>
          <p:nvPr userDrawn="1"/>
        </p:nvSpPr>
        <p:spPr>
          <a:xfrm rot="16200000">
            <a:off x="4286250" y="-4286250"/>
            <a:ext cx="571500" cy="9144000"/>
          </a:xfrm>
          <a:prstGeom prst="rect">
            <a:avLst/>
          </a:prstGeom>
          <a:solidFill>
            <a:srgbClr val="0055A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eaLnBrk="1" fontAlgn="auto" hangingPunct="1">
              <a:spcBef>
                <a:spcPts val="0"/>
              </a:spcBef>
              <a:spcAft>
                <a:spcPts val="0"/>
              </a:spcAft>
              <a:defRPr/>
            </a:pPr>
            <a:endParaRPr lang="hu-HU"/>
          </a:p>
        </p:txBody>
      </p:sp>
      <p:sp>
        <p:nvSpPr>
          <p:cNvPr id="9" name="Téglalap 8"/>
          <p:cNvSpPr/>
          <p:nvPr userDrawn="1"/>
        </p:nvSpPr>
        <p:spPr>
          <a:xfrm>
            <a:off x="0" y="6500813"/>
            <a:ext cx="6643688" cy="366712"/>
          </a:xfrm>
          <a:prstGeom prst="rect">
            <a:avLst/>
          </a:prstGeom>
          <a:solidFill>
            <a:srgbClr val="0055A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eaLnBrk="1" fontAlgn="auto" hangingPunct="1">
              <a:spcBef>
                <a:spcPts val="0"/>
              </a:spcBef>
              <a:spcAft>
                <a:spcPts val="0"/>
              </a:spcAft>
              <a:defRPr/>
            </a:pPr>
            <a:endParaRPr lang="hu-HU"/>
          </a:p>
        </p:txBody>
      </p:sp>
      <p:pic>
        <p:nvPicPr>
          <p:cNvPr id="10" name="Kép 8" descr="umft_logo_w_sz.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831013" y="6181725"/>
            <a:ext cx="167005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églalap 10"/>
          <p:cNvSpPr/>
          <p:nvPr userDrawn="1"/>
        </p:nvSpPr>
        <p:spPr>
          <a:xfrm>
            <a:off x="8786813" y="6500813"/>
            <a:ext cx="366712" cy="366712"/>
          </a:xfrm>
          <a:prstGeom prst="rect">
            <a:avLst/>
          </a:prstGeom>
          <a:solidFill>
            <a:srgbClr val="0055A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eaLnBrk="1" fontAlgn="auto" hangingPunct="1">
              <a:spcBef>
                <a:spcPts val="0"/>
              </a:spcBef>
              <a:spcAft>
                <a:spcPts val="0"/>
              </a:spcAft>
              <a:defRPr/>
            </a:pPr>
            <a:endParaRPr lang="hu-HU"/>
          </a:p>
        </p:txBody>
      </p:sp>
      <p:sp>
        <p:nvSpPr>
          <p:cNvPr id="12" name="Téglalap 11"/>
          <p:cNvSpPr/>
          <p:nvPr userDrawn="1"/>
        </p:nvSpPr>
        <p:spPr>
          <a:xfrm rot="16200000">
            <a:off x="8684419" y="102394"/>
            <a:ext cx="571500" cy="366712"/>
          </a:xfrm>
          <a:prstGeom prst="rect">
            <a:avLst/>
          </a:prstGeom>
          <a:solidFill>
            <a:srgbClr val="0055A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eaLnBrk="1" fontAlgn="auto" hangingPunct="1">
              <a:spcBef>
                <a:spcPts val="0"/>
              </a:spcBef>
              <a:spcAft>
                <a:spcPts val="0"/>
              </a:spcAft>
              <a:defRPr/>
            </a:pPr>
            <a:endParaRPr lang="hu-HU"/>
          </a:p>
        </p:txBody>
      </p:sp>
      <p:sp>
        <p:nvSpPr>
          <p:cNvPr id="13" name="Téglalap 12"/>
          <p:cNvSpPr/>
          <p:nvPr userDrawn="1"/>
        </p:nvSpPr>
        <p:spPr>
          <a:xfrm rot="16200000">
            <a:off x="3286125" y="-2714625"/>
            <a:ext cx="71438" cy="6643688"/>
          </a:xfrm>
          <a:prstGeom prst="rect">
            <a:avLst/>
          </a:prstGeom>
          <a:solidFill>
            <a:srgbClr val="0025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eaLnBrk="1" fontAlgn="auto" hangingPunct="1">
              <a:spcBef>
                <a:spcPts val="0"/>
              </a:spcBef>
              <a:spcAft>
                <a:spcPts val="0"/>
              </a:spcAft>
              <a:defRPr/>
            </a:pPr>
            <a:endParaRPr lang="hu-HU"/>
          </a:p>
        </p:txBody>
      </p:sp>
      <p:sp>
        <p:nvSpPr>
          <p:cNvPr id="14" name="Téglalap 13"/>
          <p:cNvSpPr/>
          <p:nvPr userDrawn="1"/>
        </p:nvSpPr>
        <p:spPr>
          <a:xfrm rot="16200000">
            <a:off x="8929688" y="6286500"/>
            <a:ext cx="71438" cy="357187"/>
          </a:xfrm>
          <a:prstGeom prst="rect">
            <a:avLst/>
          </a:prstGeom>
          <a:solidFill>
            <a:srgbClr val="0025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eaLnBrk="1" fontAlgn="auto" hangingPunct="1">
              <a:spcBef>
                <a:spcPts val="0"/>
              </a:spcBef>
              <a:spcAft>
                <a:spcPts val="0"/>
              </a:spcAft>
              <a:defRPr/>
            </a:pPr>
            <a:endParaRPr lang="hu-HU"/>
          </a:p>
        </p:txBody>
      </p:sp>
      <p:sp>
        <p:nvSpPr>
          <p:cNvPr id="15" name="Téglalap 14"/>
          <p:cNvSpPr/>
          <p:nvPr userDrawn="1"/>
        </p:nvSpPr>
        <p:spPr>
          <a:xfrm rot="16200000">
            <a:off x="8929688" y="428625"/>
            <a:ext cx="71438" cy="357187"/>
          </a:xfrm>
          <a:prstGeom prst="rect">
            <a:avLst/>
          </a:prstGeom>
          <a:solidFill>
            <a:srgbClr val="0025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eaLnBrk="1" fontAlgn="auto" hangingPunct="1">
              <a:spcBef>
                <a:spcPts val="0"/>
              </a:spcBef>
              <a:spcAft>
                <a:spcPts val="0"/>
              </a:spcAft>
              <a:defRPr/>
            </a:pPr>
            <a:endParaRPr lang="hu-HU"/>
          </a:p>
        </p:txBody>
      </p:sp>
      <p:sp>
        <p:nvSpPr>
          <p:cNvPr id="16" name="Téglalap 15"/>
          <p:cNvSpPr/>
          <p:nvPr userDrawn="1"/>
        </p:nvSpPr>
        <p:spPr>
          <a:xfrm rot="16200000">
            <a:off x="7679532" y="-464344"/>
            <a:ext cx="71438" cy="2143125"/>
          </a:xfrm>
          <a:prstGeom prst="rect">
            <a:avLst/>
          </a:prstGeom>
          <a:solidFill>
            <a:srgbClr val="002546">
              <a:alpha val="34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eaLnBrk="1" fontAlgn="auto" hangingPunct="1">
              <a:spcBef>
                <a:spcPts val="0"/>
              </a:spcBef>
              <a:spcAft>
                <a:spcPts val="0"/>
              </a:spcAft>
              <a:defRPr/>
            </a:pPr>
            <a:endParaRPr lang="hu-HU"/>
          </a:p>
        </p:txBody>
      </p:sp>
      <p:sp>
        <p:nvSpPr>
          <p:cNvPr id="17" name="Téglalap 16"/>
          <p:cNvSpPr/>
          <p:nvPr userDrawn="1"/>
        </p:nvSpPr>
        <p:spPr>
          <a:xfrm rot="16200000">
            <a:off x="7679532" y="4964906"/>
            <a:ext cx="71438" cy="2143125"/>
          </a:xfrm>
          <a:prstGeom prst="rect">
            <a:avLst/>
          </a:prstGeom>
          <a:solidFill>
            <a:srgbClr val="002546">
              <a:alpha val="34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eaLnBrk="1" fontAlgn="auto" hangingPunct="1">
              <a:spcBef>
                <a:spcPts val="0"/>
              </a:spcBef>
              <a:spcAft>
                <a:spcPts val="0"/>
              </a:spcAft>
              <a:defRPr/>
            </a:pPr>
            <a:endParaRPr lang="hu-HU"/>
          </a:p>
        </p:txBody>
      </p:sp>
      <p:sp>
        <p:nvSpPr>
          <p:cNvPr id="3" name="Tartalom helye 2"/>
          <p:cNvSpPr>
            <a:spLocks noGrp="1"/>
          </p:cNvSpPr>
          <p:nvPr>
            <p:ph idx="1"/>
          </p:nvPr>
        </p:nvSpPr>
        <p:spPr>
          <a:xfrm>
            <a:off x="357158" y="785794"/>
            <a:ext cx="6215106" cy="5240343"/>
          </a:xfrm>
          <a:prstGeom prst="rect">
            <a:avLst/>
          </a:prstGeom>
        </p:spPr>
        <p:txBody>
          <a:bodyPr/>
          <a:lstStyle>
            <a:lvl1pPr>
              <a:defRPr>
                <a:latin typeface="Verdana" pitchFamily="34" charset="0"/>
              </a:defRPr>
            </a:lvl1pPr>
            <a:lvl2pPr>
              <a:defRPr>
                <a:latin typeface="Verdana" pitchFamily="34" charset="0"/>
              </a:defRPr>
            </a:lvl2pPr>
            <a:lvl3pPr>
              <a:defRPr>
                <a:latin typeface="Verdana" pitchFamily="34" charset="0"/>
              </a:defRPr>
            </a:lvl3pPr>
            <a:lvl4pPr>
              <a:defRPr>
                <a:latin typeface="Verdana" pitchFamily="34" charset="0"/>
              </a:defRPr>
            </a:lvl4pPr>
            <a:lvl5pPr>
              <a:defRPr>
                <a:latin typeface="Verdana" pitchFamily="34" charset="0"/>
              </a:defRPr>
            </a:lvl5pPr>
          </a:lstStyle>
          <a:p>
            <a:pPr lvl="0"/>
            <a:r>
              <a:rPr lang="hu-HU" dirty="0" smtClean="0"/>
              <a:t>Mintaszöveg szerkesztése</a:t>
            </a:r>
          </a:p>
          <a:p>
            <a:pPr lvl="1"/>
            <a:r>
              <a:rPr lang="hu-HU" dirty="0" smtClean="0"/>
              <a:t>Második szint</a:t>
            </a:r>
          </a:p>
          <a:p>
            <a:pPr lvl="2"/>
            <a:r>
              <a:rPr lang="hu-HU" dirty="0" smtClean="0"/>
              <a:t>Harmadik szint</a:t>
            </a:r>
          </a:p>
          <a:p>
            <a:pPr lvl="3"/>
            <a:r>
              <a:rPr lang="hu-HU" dirty="0" smtClean="0"/>
              <a:t>Negyedik szint</a:t>
            </a:r>
          </a:p>
          <a:p>
            <a:pPr lvl="4"/>
            <a:r>
              <a:rPr lang="hu-HU" dirty="0" smtClean="0"/>
              <a:t>Ötödik szint</a:t>
            </a:r>
            <a:endParaRPr lang="hu-HU" dirty="0"/>
          </a:p>
        </p:txBody>
      </p:sp>
      <p:sp>
        <p:nvSpPr>
          <p:cNvPr id="18" name="Cím 1"/>
          <p:cNvSpPr>
            <a:spLocks noGrp="1"/>
          </p:cNvSpPr>
          <p:nvPr>
            <p:ph type="title"/>
          </p:nvPr>
        </p:nvSpPr>
        <p:spPr>
          <a:xfrm>
            <a:off x="377688" y="71414"/>
            <a:ext cx="8409154" cy="500066"/>
          </a:xfrm>
          <a:prstGeom prst="rect">
            <a:avLst/>
          </a:prstGeom>
        </p:spPr>
        <p:txBody>
          <a:bodyPr/>
          <a:lstStyle>
            <a:lvl1pPr algn="l">
              <a:defRPr sz="2800">
                <a:solidFill>
                  <a:schemeClr val="bg1"/>
                </a:solidFill>
              </a:defRPr>
            </a:lvl1pPr>
          </a:lstStyle>
          <a:p>
            <a:r>
              <a:rPr lang="hu-HU" dirty="0" smtClean="0"/>
              <a:t>Mintacím szerkesztése</a:t>
            </a:r>
            <a:endParaRPr lang="hu-HU" dirty="0"/>
          </a:p>
        </p:txBody>
      </p:sp>
      <p:sp>
        <p:nvSpPr>
          <p:cNvPr id="32" name="Kép helye 31"/>
          <p:cNvSpPr>
            <a:spLocks noGrp="1"/>
          </p:cNvSpPr>
          <p:nvPr>
            <p:ph type="pic" sz="quarter" idx="13"/>
          </p:nvPr>
        </p:nvSpPr>
        <p:spPr>
          <a:xfrm>
            <a:off x="6643702" y="785794"/>
            <a:ext cx="2143125" cy="1285875"/>
          </a:xfrm>
          <a:prstGeom prst="rect">
            <a:avLst/>
          </a:prstGeom>
        </p:spPr>
        <p:txBody>
          <a:bodyPr/>
          <a:lstStyle>
            <a:lvl1pPr>
              <a:defRPr sz="1600">
                <a:latin typeface="Verdana" pitchFamily="34" charset="0"/>
              </a:defRPr>
            </a:lvl1pPr>
          </a:lstStyle>
          <a:p>
            <a:pPr lvl="0"/>
            <a:endParaRPr lang="hu-HU" noProof="0"/>
          </a:p>
        </p:txBody>
      </p:sp>
      <p:sp>
        <p:nvSpPr>
          <p:cNvPr id="33" name="Kép helye 31"/>
          <p:cNvSpPr>
            <a:spLocks noGrp="1"/>
          </p:cNvSpPr>
          <p:nvPr>
            <p:ph type="pic" sz="quarter" idx="14"/>
          </p:nvPr>
        </p:nvSpPr>
        <p:spPr>
          <a:xfrm>
            <a:off x="6643702" y="2568546"/>
            <a:ext cx="2143125" cy="1285875"/>
          </a:xfrm>
          <a:prstGeom prst="rect">
            <a:avLst/>
          </a:prstGeom>
        </p:spPr>
        <p:txBody>
          <a:bodyPr/>
          <a:lstStyle>
            <a:lvl1pPr>
              <a:defRPr sz="1600">
                <a:latin typeface="Verdana" pitchFamily="34" charset="0"/>
              </a:defRPr>
            </a:lvl1pPr>
          </a:lstStyle>
          <a:p>
            <a:pPr lvl="0"/>
            <a:endParaRPr lang="hu-HU" noProof="0"/>
          </a:p>
        </p:txBody>
      </p:sp>
      <p:sp>
        <p:nvSpPr>
          <p:cNvPr id="34" name="Kép helye 31"/>
          <p:cNvSpPr>
            <a:spLocks noGrp="1"/>
          </p:cNvSpPr>
          <p:nvPr>
            <p:ph type="pic" sz="quarter" idx="15"/>
          </p:nvPr>
        </p:nvSpPr>
        <p:spPr>
          <a:xfrm>
            <a:off x="6643702" y="4572008"/>
            <a:ext cx="2143125" cy="1285875"/>
          </a:xfrm>
          <a:prstGeom prst="rect">
            <a:avLst/>
          </a:prstGeom>
        </p:spPr>
        <p:txBody>
          <a:bodyPr/>
          <a:lstStyle>
            <a:lvl1pPr>
              <a:defRPr sz="1600">
                <a:latin typeface="Verdana" pitchFamily="34" charset="0"/>
              </a:defRPr>
            </a:lvl1pPr>
          </a:lstStyle>
          <a:p>
            <a:pPr lvl="0"/>
            <a:endParaRPr lang="hu-HU" noProof="0"/>
          </a:p>
        </p:txBody>
      </p:sp>
      <p:sp>
        <p:nvSpPr>
          <p:cNvPr id="19" name="Dia számának helye 6"/>
          <p:cNvSpPr>
            <a:spLocks noGrp="1"/>
          </p:cNvSpPr>
          <p:nvPr>
            <p:ph type="sldNum" sz="quarter" idx="16"/>
          </p:nvPr>
        </p:nvSpPr>
        <p:spPr>
          <a:xfrm>
            <a:off x="8805863" y="6543675"/>
            <a:ext cx="365125" cy="285750"/>
          </a:xfrm>
          <a:prstGeom prst="rect">
            <a:avLst/>
          </a:prstGeom>
        </p:spPr>
        <p:txBody>
          <a:bodyPr vert="horz" wrap="square" lIns="91440" tIns="45720" rIns="91440" bIns="45720" numCol="1" anchor="t" anchorCtr="0" compatLnSpc="1">
            <a:prstTxWarp prst="textNoShape">
              <a:avLst/>
            </a:prstTxWarp>
          </a:bodyPr>
          <a:lstStyle>
            <a:lvl1pPr eaLnBrk="1" hangingPunct="1">
              <a:defRPr sz="1000" smtClean="0">
                <a:solidFill>
                  <a:srgbClr val="003668"/>
                </a:solidFill>
                <a:latin typeface="Verdana" panose="020B0604030504040204" pitchFamily="34" charset="0"/>
              </a:defRPr>
            </a:lvl1pPr>
          </a:lstStyle>
          <a:p>
            <a:pPr>
              <a:defRPr/>
            </a:pPr>
            <a:fld id="{E27ADECA-C1E8-4404-9484-16106E792D6B}" type="slidenum">
              <a:rPr lang="hu-HU" altLang="hu-HU"/>
              <a:pPr>
                <a:defRPr/>
              </a:pPr>
              <a:t>‹#›</a:t>
            </a:fld>
            <a:endParaRPr lang="hu-HU" altLang="hu-HU"/>
          </a:p>
        </p:txBody>
      </p:sp>
    </p:spTree>
    <p:extLst>
      <p:ext uri="{BB962C8B-B14F-4D97-AF65-F5344CB8AC3E}">
        <p14:creationId xmlns:p14="http://schemas.microsoft.com/office/powerpoint/2010/main" val="2279333660"/>
      </p:ext>
    </p:extLst>
  </p:cSld>
  <p:clrMapOvr>
    <a:masterClrMapping/>
  </p:clrMapOvr>
  <p:hf hdr="0" ftr="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Cím és tartalom">
    <p:spTree>
      <p:nvGrpSpPr>
        <p:cNvPr id="1" name=""/>
        <p:cNvGrpSpPr/>
        <p:nvPr/>
      </p:nvGrpSpPr>
      <p:grpSpPr>
        <a:xfrm>
          <a:off x="0" y="0"/>
          <a:ext cx="0" cy="0"/>
          <a:chOff x="0" y="0"/>
          <a:chExt cx="0" cy="0"/>
        </a:xfrm>
      </p:grpSpPr>
      <p:sp>
        <p:nvSpPr>
          <p:cNvPr id="4" name="Téglalap 3"/>
          <p:cNvSpPr/>
          <p:nvPr userDrawn="1"/>
        </p:nvSpPr>
        <p:spPr>
          <a:xfrm rot="16200000">
            <a:off x="4143375" y="-4143375"/>
            <a:ext cx="571500" cy="8858250"/>
          </a:xfrm>
          <a:prstGeom prst="rect">
            <a:avLst/>
          </a:prstGeom>
          <a:solidFill>
            <a:srgbClr val="0055A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eaLnBrk="1" fontAlgn="auto" hangingPunct="1">
              <a:spcBef>
                <a:spcPts val="0"/>
              </a:spcBef>
              <a:spcAft>
                <a:spcPts val="0"/>
              </a:spcAft>
              <a:defRPr/>
            </a:pPr>
            <a:endParaRPr lang="hu-HU"/>
          </a:p>
        </p:txBody>
      </p:sp>
      <p:sp>
        <p:nvSpPr>
          <p:cNvPr id="5" name="Téglalap 4"/>
          <p:cNvSpPr/>
          <p:nvPr userDrawn="1"/>
        </p:nvSpPr>
        <p:spPr>
          <a:xfrm rot="16200000">
            <a:off x="8684419" y="102394"/>
            <a:ext cx="571500" cy="366712"/>
          </a:xfrm>
          <a:prstGeom prst="rect">
            <a:avLst/>
          </a:prstGeom>
          <a:solidFill>
            <a:srgbClr val="0055A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eaLnBrk="1" fontAlgn="auto" hangingPunct="1">
              <a:spcBef>
                <a:spcPts val="0"/>
              </a:spcBef>
              <a:spcAft>
                <a:spcPts val="0"/>
              </a:spcAft>
              <a:defRPr/>
            </a:pPr>
            <a:endParaRPr lang="hu-HU"/>
          </a:p>
        </p:txBody>
      </p:sp>
      <p:sp>
        <p:nvSpPr>
          <p:cNvPr id="6" name="Téglalap 5"/>
          <p:cNvSpPr/>
          <p:nvPr userDrawn="1"/>
        </p:nvSpPr>
        <p:spPr>
          <a:xfrm rot="16200000">
            <a:off x="3286125" y="-2714625"/>
            <a:ext cx="71438" cy="6643688"/>
          </a:xfrm>
          <a:prstGeom prst="rect">
            <a:avLst/>
          </a:prstGeom>
          <a:solidFill>
            <a:srgbClr val="0025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eaLnBrk="1" fontAlgn="auto" hangingPunct="1">
              <a:spcBef>
                <a:spcPts val="0"/>
              </a:spcBef>
              <a:spcAft>
                <a:spcPts val="0"/>
              </a:spcAft>
              <a:defRPr/>
            </a:pPr>
            <a:endParaRPr lang="hu-HU"/>
          </a:p>
        </p:txBody>
      </p:sp>
      <p:sp>
        <p:nvSpPr>
          <p:cNvPr id="7" name="Téglalap 6"/>
          <p:cNvSpPr/>
          <p:nvPr userDrawn="1"/>
        </p:nvSpPr>
        <p:spPr>
          <a:xfrm rot="16200000">
            <a:off x="8929688" y="428625"/>
            <a:ext cx="71438" cy="357187"/>
          </a:xfrm>
          <a:prstGeom prst="rect">
            <a:avLst/>
          </a:prstGeom>
          <a:solidFill>
            <a:srgbClr val="0025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eaLnBrk="1" fontAlgn="auto" hangingPunct="1">
              <a:spcBef>
                <a:spcPts val="0"/>
              </a:spcBef>
              <a:spcAft>
                <a:spcPts val="0"/>
              </a:spcAft>
              <a:defRPr/>
            </a:pPr>
            <a:endParaRPr lang="hu-HU"/>
          </a:p>
        </p:txBody>
      </p:sp>
      <p:sp>
        <p:nvSpPr>
          <p:cNvPr id="8" name="Téglalap 7"/>
          <p:cNvSpPr/>
          <p:nvPr userDrawn="1"/>
        </p:nvSpPr>
        <p:spPr>
          <a:xfrm rot="16200000">
            <a:off x="7679532" y="-464344"/>
            <a:ext cx="71438" cy="2143125"/>
          </a:xfrm>
          <a:prstGeom prst="rect">
            <a:avLst/>
          </a:prstGeom>
          <a:solidFill>
            <a:srgbClr val="002546">
              <a:alpha val="34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eaLnBrk="1" fontAlgn="auto" hangingPunct="1">
              <a:spcBef>
                <a:spcPts val="0"/>
              </a:spcBef>
              <a:spcAft>
                <a:spcPts val="0"/>
              </a:spcAft>
              <a:defRPr/>
            </a:pPr>
            <a:endParaRPr lang="hu-HU"/>
          </a:p>
        </p:txBody>
      </p:sp>
      <p:sp>
        <p:nvSpPr>
          <p:cNvPr id="9" name="Téglalap 8"/>
          <p:cNvSpPr/>
          <p:nvPr userDrawn="1"/>
        </p:nvSpPr>
        <p:spPr>
          <a:xfrm rot="16200000">
            <a:off x="3286125" y="3143250"/>
            <a:ext cx="71438" cy="6643688"/>
          </a:xfrm>
          <a:prstGeom prst="rect">
            <a:avLst/>
          </a:prstGeom>
          <a:solidFill>
            <a:srgbClr val="0025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eaLnBrk="1" fontAlgn="auto" hangingPunct="1">
              <a:spcBef>
                <a:spcPts val="0"/>
              </a:spcBef>
              <a:spcAft>
                <a:spcPts val="0"/>
              </a:spcAft>
              <a:defRPr/>
            </a:pPr>
            <a:endParaRPr lang="hu-HU"/>
          </a:p>
        </p:txBody>
      </p:sp>
      <p:sp>
        <p:nvSpPr>
          <p:cNvPr id="10" name="Téglalap 9"/>
          <p:cNvSpPr/>
          <p:nvPr userDrawn="1"/>
        </p:nvSpPr>
        <p:spPr>
          <a:xfrm>
            <a:off x="0" y="6500813"/>
            <a:ext cx="6643688" cy="366712"/>
          </a:xfrm>
          <a:prstGeom prst="rect">
            <a:avLst/>
          </a:prstGeom>
          <a:solidFill>
            <a:srgbClr val="0055A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eaLnBrk="1" fontAlgn="auto" hangingPunct="1">
              <a:spcBef>
                <a:spcPts val="0"/>
              </a:spcBef>
              <a:spcAft>
                <a:spcPts val="0"/>
              </a:spcAft>
              <a:defRPr/>
            </a:pPr>
            <a:endParaRPr lang="hu-HU"/>
          </a:p>
        </p:txBody>
      </p:sp>
      <p:pic>
        <p:nvPicPr>
          <p:cNvPr id="11" name="Kép 8" descr="umft_logo_w_sz.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831013" y="6181725"/>
            <a:ext cx="167005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églalap 11"/>
          <p:cNvSpPr/>
          <p:nvPr userDrawn="1"/>
        </p:nvSpPr>
        <p:spPr>
          <a:xfrm>
            <a:off x="8786813" y="6500813"/>
            <a:ext cx="366712" cy="366712"/>
          </a:xfrm>
          <a:prstGeom prst="rect">
            <a:avLst/>
          </a:prstGeom>
          <a:solidFill>
            <a:srgbClr val="0055A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eaLnBrk="1" fontAlgn="auto" hangingPunct="1">
              <a:spcBef>
                <a:spcPts val="0"/>
              </a:spcBef>
              <a:spcAft>
                <a:spcPts val="0"/>
              </a:spcAft>
              <a:defRPr/>
            </a:pPr>
            <a:endParaRPr lang="hu-HU"/>
          </a:p>
        </p:txBody>
      </p:sp>
      <p:sp>
        <p:nvSpPr>
          <p:cNvPr id="13" name="Téglalap 12"/>
          <p:cNvSpPr/>
          <p:nvPr userDrawn="1"/>
        </p:nvSpPr>
        <p:spPr>
          <a:xfrm rot="16200000">
            <a:off x="8929688" y="6286500"/>
            <a:ext cx="71438" cy="357187"/>
          </a:xfrm>
          <a:prstGeom prst="rect">
            <a:avLst/>
          </a:prstGeom>
          <a:solidFill>
            <a:srgbClr val="0025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eaLnBrk="1" fontAlgn="auto" hangingPunct="1">
              <a:spcBef>
                <a:spcPts val="0"/>
              </a:spcBef>
              <a:spcAft>
                <a:spcPts val="0"/>
              </a:spcAft>
              <a:defRPr/>
            </a:pPr>
            <a:endParaRPr lang="hu-HU"/>
          </a:p>
        </p:txBody>
      </p:sp>
      <p:sp>
        <p:nvSpPr>
          <p:cNvPr id="14" name="Téglalap 13"/>
          <p:cNvSpPr/>
          <p:nvPr userDrawn="1"/>
        </p:nvSpPr>
        <p:spPr>
          <a:xfrm rot="16200000">
            <a:off x="7679532" y="4964906"/>
            <a:ext cx="71438" cy="2143125"/>
          </a:xfrm>
          <a:prstGeom prst="rect">
            <a:avLst/>
          </a:prstGeom>
          <a:solidFill>
            <a:srgbClr val="002546">
              <a:alpha val="34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eaLnBrk="1" fontAlgn="auto" hangingPunct="1">
              <a:spcBef>
                <a:spcPts val="0"/>
              </a:spcBef>
              <a:spcAft>
                <a:spcPts val="0"/>
              </a:spcAft>
              <a:defRPr/>
            </a:pPr>
            <a:endParaRPr lang="hu-HU"/>
          </a:p>
        </p:txBody>
      </p:sp>
      <p:sp>
        <p:nvSpPr>
          <p:cNvPr id="31" name="Tartalom helye 2"/>
          <p:cNvSpPr>
            <a:spLocks noGrp="1"/>
          </p:cNvSpPr>
          <p:nvPr>
            <p:ph idx="1"/>
          </p:nvPr>
        </p:nvSpPr>
        <p:spPr>
          <a:xfrm>
            <a:off x="357158" y="785794"/>
            <a:ext cx="8429684" cy="5240343"/>
          </a:xfrm>
          <a:prstGeom prst="rect">
            <a:avLst/>
          </a:prstGeom>
        </p:spPr>
        <p:txBody>
          <a:bodyPr/>
          <a:lstStyle>
            <a:lvl1pPr>
              <a:defRPr>
                <a:latin typeface="Verdana" pitchFamily="34" charset="0"/>
              </a:defRPr>
            </a:lvl1pPr>
            <a:lvl2pPr>
              <a:defRPr>
                <a:latin typeface="Verdana" pitchFamily="34" charset="0"/>
              </a:defRPr>
            </a:lvl2pPr>
            <a:lvl3pPr>
              <a:defRPr>
                <a:latin typeface="Verdana" pitchFamily="34" charset="0"/>
              </a:defRPr>
            </a:lvl3pPr>
            <a:lvl4pPr>
              <a:defRPr>
                <a:latin typeface="Verdana" pitchFamily="34" charset="0"/>
              </a:defRPr>
            </a:lvl4pPr>
            <a:lvl5pPr>
              <a:defRPr>
                <a:latin typeface="Verdana" pitchFamily="34" charset="0"/>
              </a:defRPr>
            </a:lvl5pPr>
          </a:lstStyle>
          <a:p>
            <a:pPr lvl="0"/>
            <a:r>
              <a:rPr lang="hu-HU" dirty="0" smtClean="0"/>
              <a:t>Mintaszöveg szerkesztése</a:t>
            </a:r>
          </a:p>
          <a:p>
            <a:pPr lvl="1"/>
            <a:r>
              <a:rPr lang="hu-HU" dirty="0" smtClean="0"/>
              <a:t>Második szint</a:t>
            </a:r>
          </a:p>
          <a:p>
            <a:pPr lvl="2"/>
            <a:r>
              <a:rPr lang="hu-HU" dirty="0" smtClean="0"/>
              <a:t>Harmadik szint</a:t>
            </a:r>
          </a:p>
          <a:p>
            <a:pPr lvl="3"/>
            <a:r>
              <a:rPr lang="hu-HU" dirty="0" smtClean="0"/>
              <a:t>Negyedik szint</a:t>
            </a:r>
          </a:p>
          <a:p>
            <a:pPr lvl="4"/>
            <a:r>
              <a:rPr lang="hu-HU" dirty="0" smtClean="0"/>
              <a:t>Ötödik szint</a:t>
            </a:r>
            <a:endParaRPr lang="hu-HU" dirty="0"/>
          </a:p>
        </p:txBody>
      </p:sp>
      <p:sp>
        <p:nvSpPr>
          <p:cNvPr id="45" name="Cím 1"/>
          <p:cNvSpPr>
            <a:spLocks noGrp="1"/>
          </p:cNvSpPr>
          <p:nvPr>
            <p:ph type="title"/>
          </p:nvPr>
        </p:nvSpPr>
        <p:spPr>
          <a:xfrm>
            <a:off x="377688" y="16822"/>
            <a:ext cx="8409154" cy="500066"/>
          </a:xfrm>
          <a:prstGeom prst="rect">
            <a:avLst/>
          </a:prstGeom>
        </p:spPr>
        <p:txBody>
          <a:bodyPr/>
          <a:lstStyle>
            <a:lvl1pPr algn="l">
              <a:defRPr sz="2800">
                <a:solidFill>
                  <a:schemeClr val="bg1"/>
                </a:solidFill>
              </a:defRPr>
            </a:lvl1pPr>
          </a:lstStyle>
          <a:p>
            <a:r>
              <a:rPr lang="hu-HU" dirty="0" smtClean="0"/>
              <a:t>Mintacím szerkesztése</a:t>
            </a:r>
            <a:endParaRPr lang="hu-HU" dirty="0"/>
          </a:p>
        </p:txBody>
      </p:sp>
      <p:sp>
        <p:nvSpPr>
          <p:cNvPr id="15" name="Dia számának helye 6"/>
          <p:cNvSpPr>
            <a:spLocks noGrp="1"/>
          </p:cNvSpPr>
          <p:nvPr>
            <p:ph type="sldNum" sz="quarter" idx="10"/>
          </p:nvPr>
        </p:nvSpPr>
        <p:spPr>
          <a:xfrm>
            <a:off x="8805863" y="6543675"/>
            <a:ext cx="365125" cy="285750"/>
          </a:xfrm>
          <a:prstGeom prst="rect">
            <a:avLst/>
          </a:prstGeom>
        </p:spPr>
        <p:txBody>
          <a:bodyPr vert="horz" wrap="square" lIns="91440" tIns="45720" rIns="91440" bIns="45720" numCol="1" anchor="t" anchorCtr="0" compatLnSpc="1">
            <a:prstTxWarp prst="textNoShape">
              <a:avLst/>
            </a:prstTxWarp>
          </a:bodyPr>
          <a:lstStyle>
            <a:lvl1pPr eaLnBrk="1" hangingPunct="1">
              <a:defRPr sz="1000" smtClean="0">
                <a:solidFill>
                  <a:srgbClr val="003668"/>
                </a:solidFill>
                <a:latin typeface="Verdana" panose="020B0604030504040204" pitchFamily="34" charset="0"/>
              </a:defRPr>
            </a:lvl1pPr>
          </a:lstStyle>
          <a:p>
            <a:pPr>
              <a:defRPr/>
            </a:pPr>
            <a:fld id="{552CF187-A082-46EB-B0E8-99A20E3473CE}" type="slidenum">
              <a:rPr lang="hu-HU" altLang="hu-HU"/>
              <a:pPr>
                <a:defRPr/>
              </a:pPr>
              <a:t>‹#›</a:t>
            </a:fld>
            <a:endParaRPr lang="hu-HU" altLang="hu-HU"/>
          </a:p>
        </p:txBody>
      </p:sp>
    </p:spTree>
    <p:extLst>
      <p:ext uri="{BB962C8B-B14F-4D97-AF65-F5344CB8AC3E}">
        <p14:creationId xmlns:p14="http://schemas.microsoft.com/office/powerpoint/2010/main" val="882567116"/>
      </p:ext>
    </p:extLst>
  </p:cSld>
  <p:clrMapOvr>
    <a:masterClrMapping/>
  </p:clrMapOvr>
  <p:hf hdr="0" ftr="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6_Cím és tartalom">
    <p:spTree>
      <p:nvGrpSpPr>
        <p:cNvPr id="1" name=""/>
        <p:cNvGrpSpPr/>
        <p:nvPr/>
      </p:nvGrpSpPr>
      <p:grpSpPr>
        <a:xfrm>
          <a:off x="0" y="0"/>
          <a:ext cx="0" cy="0"/>
          <a:chOff x="0" y="0"/>
          <a:chExt cx="0" cy="0"/>
        </a:xfrm>
      </p:grpSpPr>
      <p:sp>
        <p:nvSpPr>
          <p:cNvPr id="4" name="Téglalap 3"/>
          <p:cNvSpPr/>
          <p:nvPr userDrawn="1"/>
        </p:nvSpPr>
        <p:spPr>
          <a:xfrm rot="16200000">
            <a:off x="4143375" y="-4143375"/>
            <a:ext cx="571500" cy="8858250"/>
          </a:xfrm>
          <a:prstGeom prst="rect">
            <a:avLst/>
          </a:prstGeom>
          <a:solidFill>
            <a:srgbClr val="0055A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eaLnBrk="1" fontAlgn="auto" hangingPunct="1">
              <a:spcBef>
                <a:spcPts val="0"/>
              </a:spcBef>
              <a:spcAft>
                <a:spcPts val="0"/>
              </a:spcAft>
              <a:defRPr/>
            </a:pPr>
            <a:endParaRPr lang="hu-HU"/>
          </a:p>
        </p:txBody>
      </p:sp>
      <p:sp>
        <p:nvSpPr>
          <p:cNvPr id="5" name="Téglalap 4"/>
          <p:cNvSpPr/>
          <p:nvPr userDrawn="1"/>
        </p:nvSpPr>
        <p:spPr>
          <a:xfrm rot="16200000">
            <a:off x="8684419" y="102394"/>
            <a:ext cx="571500" cy="366712"/>
          </a:xfrm>
          <a:prstGeom prst="rect">
            <a:avLst/>
          </a:prstGeom>
          <a:solidFill>
            <a:srgbClr val="0055A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eaLnBrk="1" fontAlgn="auto" hangingPunct="1">
              <a:spcBef>
                <a:spcPts val="0"/>
              </a:spcBef>
              <a:spcAft>
                <a:spcPts val="0"/>
              </a:spcAft>
              <a:defRPr/>
            </a:pPr>
            <a:endParaRPr lang="hu-HU"/>
          </a:p>
        </p:txBody>
      </p:sp>
      <p:sp>
        <p:nvSpPr>
          <p:cNvPr id="6" name="Téglalap 5"/>
          <p:cNvSpPr/>
          <p:nvPr userDrawn="1"/>
        </p:nvSpPr>
        <p:spPr>
          <a:xfrm rot="16200000">
            <a:off x="4523581" y="-3975893"/>
            <a:ext cx="96837" cy="9144000"/>
          </a:xfrm>
          <a:prstGeom prst="rect">
            <a:avLst/>
          </a:prstGeom>
          <a:solidFill>
            <a:srgbClr val="0025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eaLnBrk="1" fontAlgn="auto" hangingPunct="1">
              <a:spcBef>
                <a:spcPts val="0"/>
              </a:spcBef>
              <a:spcAft>
                <a:spcPts val="0"/>
              </a:spcAft>
              <a:defRPr/>
            </a:pPr>
            <a:endParaRPr lang="hu-HU"/>
          </a:p>
        </p:txBody>
      </p:sp>
      <p:sp>
        <p:nvSpPr>
          <p:cNvPr id="7" name="Téglalap 6"/>
          <p:cNvSpPr/>
          <p:nvPr userDrawn="1"/>
        </p:nvSpPr>
        <p:spPr>
          <a:xfrm rot="16200000">
            <a:off x="4381500" y="2047875"/>
            <a:ext cx="95250" cy="8858250"/>
          </a:xfrm>
          <a:prstGeom prst="rect">
            <a:avLst/>
          </a:prstGeom>
          <a:solidFill>
            <a:srgbClr val="0025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eaLnBrk="1" fontAlgn="auto" hangingPunct="1">
              <a:spcBef>
                <a:spcPts val="0"/>
              </a:spcBef>
              <a:spcAft>
                <a:spcPts val="0"/>
              </a:spcAft>
              <a:defRPr/>
            </a:pPr>
            <a:endParaRPr lang="hu-HU"/>
          </a:p>
        </p:txBody>
      </p:sp>
      <p:sp>
        <p:nvSpPr>
          <p:cNvPr id="8" name="Téglalap 7"/>
          <p:cNvSpPr/>
          <p:nvPr userDrawn="1"/>
        </p:nvSpPr>
        <p:spPr>
          <a:xfrm>
            <a:off x="0" y="6500813"/>
            <a:ext cx="9144000" cy="366712"/>
          </a:xfrm>
          <a:prstGeom prst="rect">
            <a:avLst/>
          </a:prstGeom>
          <a:solidFill>
            <a:srgbClr val="0055A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eaLnBrk="1" fontAlgn="auto" hangingPunct="1">
              <a:spcBef>
                <a:spcPts val="0"/>
              </a:spcBef>
              <a:spcAft>
                <a:spcPts val="0"/>
              </a:spcAft>
              <a:defRPr/>
            </a:pPr>
            <a:endParaRPr lang="hu-HU"/>
          </a:p>
        </p:txBody>
      </p:sp>
      <p:sp>
        <p:nvSpPr>
          <p:cNvPr id="9" name="Téglalap 8"/>
          <p:cNvSpPr/>
          <p:nvPr userDrawn="1"/>
        </p:nvSpPr>
        <p:spPr>
          <a:xfrm>
            <a:off x="8786813" y="6500813"/>
            <a:ext cx="366712" cy="366712"/>
          </a:xfrm>
          <a:prstGeom prst="rect">
            <a:avLst/>
          </a:prstGeom>
          <a:solidFill>
            <a:srgbClr val="0055A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eaLnBrk="1" fontAlgn="auto" hangingPunct="1">
              <a:spcBef>
                <a:spcPts val="0"/>
              </a:spcBef>
              <a:spcAft>
                <a:spcPts val="0"/>
              </a:spcAft>
              <a:defRPr/>
            </a:pPr>
            <a:endParaRPr lang="hu-HU"/>
          </a:p>
        </p:txBody>
      </p:sp>
      <p:sp>
        <p:nvSpPr>
          <p:cNvPr id="10" name="Téglalap 9"/>
          <p:cNvSpPr/>
          <p:nvPr userDrawn="1"/>
        </p:nvSpPr>
        <p:spPr>
          <a:xfrm rot="16200000">
            <a:off x="8929688" y="6286500"/>
            <a:ext cx="71438" cy="357187"/>
          </a:xfrm>
          <a:prstGeom prst="rect">
            <a:avLst/>
          </a:prstGeom>
          <a:solidFill>
            <a:srgbClr val="0025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eaLnBrk="1" fontAlgn="auto" hangingPunct="1">
              <a:spcBef>
                <a:spcPts val="0"/>
              </a:spcBef>
              <a:spcAft>
                <a:spcPts val="0"/>
              </a:spcAft>
              <a:defRPr/>
            </a:pPr>
            <a:endParaRPr lang="hu-HU"/>
          </a:p>
        </p:txBody>
      </p:sp>
      <p:sp>
        <p:nvSpPr>
          <p:cNvPr id="31" name="Tartalom helye 2"/>
          <p:cNvSpPr>
            <a:spLocks noGrp="1"/>
          </p:cNvSpPr>
          <p:nvPr>
            <p:ph idx="1"/>
          </p:nvPr>
        </p:nvSpPr>
        <p:spPr>
          <a:xfrm>
            <a:off x="357158" y="785794"/>
            <a:ext cx="8429684" cy="5240343"/>
          </a:xfrm>
          <a:prstGeom prst="rect">
            <a:avLst/>
          </a:prstGeom>
        </p:spPr>
        <p:txBody>
          <a:bodyPr/>
          <a:lstStyle>
            <a:lvl1pPr>
              <a:defRPr>
                <a:latin typeface="Verdana" pitchFamily="34" charset="0"/>
              </a:defRPr>
            </a:lvl1pPr>
            <a:lvl2pPr>
              <a:defRPr>
                <a:latin typeface="Verdana" pitchFamily="34" charset="0"/>
              </a:defRPr>
            </a:lvl2pPr>
            <a:lvl3pPr>
              <a:defRPr>
                <a:latin typeface="Verdana" pitchFamily="34" charset="0"/>
              </a:defRPr>
            </a:lvl3pPr>
            <a:lvl4pPr>
              <a:defRPr>
                <a:latin typeface="Verdana" pitchFamily="34" charset="0"/>
              </a:defRPr>
            </a:lvl4pPr>
            <a:lvl5pPr>
              <a:defRPr>
                <a:latin typeface="Verdana" pitchFamily="34" charset="0"/>
              </a:defRPr>
            </a:lvl5pPr>
          </a:lstStyle>
          <a:p>
            <a:pPr lvl="0"/>
            <a:r>
              <a:rPr lang="hu-HU" dirty="0" smtClean="0"/>
              <a:t>Mintaszöveg szerkesztése</a:t>
            </a:r>
          </a:p>
          <a:p>
            <a:pPr lvl="1"/>
            <a:r>
              <a:rPr lang="hu-HU" dirty="0" smtClean="0"/>
              <a:t>Második szint</a:t>
            </a:r>
          </a:p>
          <a:p>
            <a:pPr lvl="2"/>
            <a:r>
              <a:rPr lang="hu-HU" dirty="0" smtClean="0"/>
              <a:t>Harmadik szint</a:t>
            </a:r>
          </a:p>
          <a:p>
            <a:pPr lvl="3"/>
            <a:r>
              <a:rPr lang="hu-HU" dirty="0" smtClean="0"/>
              <a:t>Negyedik szint</a:t>
            </a:r>
          </a:p>
          <a:p>
            <a:pPr lvl="4"/>
            <a:r>
              <a:rPr lang="hu-HU" dirty="0" smtClean="0"/>
              <a:t>Ötödik szint</a:t>
            </a:r>
            <a:endParaRPr lang="hu-HU" dirty="0"/>
          </a:p>
        </p:txBody>
      </p:sp>
      <p:sp>
        <p:nvSpPr>
          <p:cNvPr id="45" name="Cím 1"/>
          <p:cNvSpPr>
            <a:spLocks noGrp="1"/>
          </p:cNvSpPr>
          <p:nvPr>
            <p:ph type="title"/>
          </p:nvPr>
        </p:nvSpPr>
        <p:spPr>
          <a:xfrm>
            <a:off x="377688" y="16822"/>
            <a:ext cx="8409154" cy="500066"/>
          </a:xfrm>
          <a:prstGeom prst="rect">
            <a:avLst/>
          </a:prstGeom>
        </p:spPr>
        <p:txBody>
          <a:bodyPr/>
          <a:lstStyle>
            <a:lvl1pPr algn="l">
              <a:defRPr sz="2800">
                <a:solidFill>
                  <a:schemeClr val="bg1"/>
                </a:solidFill>
              </a:defRPr>
            </a:lvl1pPr>
          </a:lstStyle>
          <a:p>
            <a:r>
              <a:rPr lang="hu-HU" dirty="0" smtClean="0"/>
              <a:t>Mintacím szerkesztése</a:t>
            </a:r>
            <a:endParaRPr lang="hu-HU" dirty="0"/>
          </a:p>
        </p:txBody>
      </p:sp>
      <p:sp>
        <p:nvSpPr>
          <p:cNvPr id="11" name="Dia számának helye 6"/>
          <p:cNvSpPr>
            <a:spLocks noGrp="1"/>
          </p:cNvSpPr>
          <p:nvPr>
            <p:ph type="sldNum" sz="quarter" idx="10"/>
          </p:nvPr>
        </p:nvSpPr>
        <p:spPr>
          <a:xfrm>
            <a:off x="8805863" y="6543675"/>
            <a:ext cx="365125" cy="285750"/>
          </a:xfrm>
          <a:prstGeom prst="rect">
            <a:avLst/>
          </a:prstGeom>
        </p:spPr>
        <p:txBody>
          <a:bodyPr vert="horz" wrap="square" lIns="91440" tIns="45720" rIns="91440" bIns="45720" numCol="1" anchor="t" anchorCtr="0" compatLnSpc="1">
            <a:prstTxWarp prst="textNoShape">
              <a:avLst/>
            </a:prstTxWarp>
          </a:bodyPr>
          <a:lstStyle>
            <a:lvl1pPr eaLnBrk="1" hangingPunct="1">
              <a:defRPr sz="1000" smtClean="0">
                <a:solidFill>
                  <a:srgbClr val="003668"/>
                </a:solidFill>
                <a:latin typeface="Verdana" panose="020B0604030504040204" pitchFamily="34" charset="0"/>
              </a:defRPr>
            </a:lvl1pPr>
          </a:lstStyle>
          <a:p>
            <a:pPr>
              <a:defRPr/>
            </a:pPr>
            <a:fld id="{2BE1D830-FF29-4988-9C82-38A7870C8372}" type="slidenum">
              <a:rPr lang="hu-HU" altLang="hu-HU"/>
              <a:pPr>
                <a:defRPr/>
              </a:pPr>
              <a:t>‹#›</a:t>
            </a:fld>
            <a:endParaRPr lang="hu-HU" altLang="hu-HU"/>
          </a:p>
        </p:txBody>
      </p:sp>
    </p:spTree>
    <p:extLst>
      <p:ext uri="{BB962C8B-B14F-4D97-AF65-F5344CB8AC3E}">
        <p14:creationId xmlns:p14="http://schemas.microsoft.com/office/powerpoint/2010/main" val="856709732"/>
      </p:ext>
    </p:extLst>
  </p:cSld>
  <p:clrMapOvr>
    <a:masterClrMapping/>
  </p:clrMapOvr>
  <p:hf hdr="0" ftr="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_Cím és tartalom">
    <p:spTree>
      <p:nvGrpSpPr>
        <p:cNvPr id="1" name=""/>
        <p:cNvGrpSpPr/>
        <p:nvPr/>
      </p:nvGrpSpPr>
      <p:grpSpPr>
        <a:xfrm>
          <a:off x="0" y="0"/>
          <a:ext cx="0" cy="0"/>
          <a:chOff x="0" y="0"/>
          <a:chExt cx="0" cy="0"/>
        </a:xfrm>
      </p:grpSpPr>
      <p:sp>
        <p:nvSpPr>
          <p:cNvPr id="5" name="Téglalap 4"/>
          <p:cNvSpPr/>
          <p:nvPr userDrawn="1"/>
        </p:nvSpPr>
        <p:spPr>
          <a:xfrm rot="16200000">
            <a:off x="4107657" y="-4107657"/>
            <a:ext cx="571500" cy="8786813"/>
          </a:xfrm>
          <a:prstGeom prst="rect">
            <a:avLst/>
          </a:prstGeom>
          <a:solidFill>
            <a:srgbClr val="0055A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eaLnBrk="1" fontAlgn="auto" hangingPunct="1">
              <a:spcBef>
                <a:spcPts val="0"/>
              </a:spcBef>
              <a:spcAft>
                <a:spcPts val="0"/>
              </a:spcAft>
              <a:defRPr/>
            </a:pPr>
            <a:endParaRPr lang="hu-HU"/>
          </a:p>
        </p:txBody>
      </p:sp>
      <p:sp>
        <p:nvSpPr>
          <p:cNvPr id="6" name="Téglalap 5"/>
          <p:cNvSpPr/>
          <p:nvPr userDrawn="1"/>
        </p:nvSpPr>
        <p:spPr>
          <a:xfrm rot="16200000">
            <a:off x="8684419" y="102394"/>
            <a:ext cx="571500" cy="366712"/>
          </a:xfrm>
          <a:prstGeom prst="rect">
            <a:avLst/>
          </a:prstGeom>
          <a:solidFill>
            <a:srgbClr val="0055A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eaLnBrk="1" fontAlgn="auto" hangingPunct="1">
              <a:spcBef>
                <a:spcPts val="0"/>
              </a:spcBef>
              <a:spcAft>
                <a:spcPts val="0"/>
              </a:spcAft>
              <a:defRPr/>
            </a:pPr>
            <a:endParaRPr lang="hu-HU"/>
          </a:p>
        </p:txBody>
      </p:sp>
      <p:sp>
        <p:nvSpPr>
          <p:cNvPr id="7" name="Téglalap 6"/>
          <p:cNvSpPr/>
          <p:nvPr userDrawn="1"/>
        </p:nvSpPr>
        <p:spPr>
          <a:xfrm rot="16200000">
            <a:off x="3286125" y="-2714625"/>
            <a:ext cx="71438" cy="6643688"/>
          </a:xfrm>
          <a:prstGeom prst="rect">
            <a:avLst/>
          </a:prstGeom>
          <a:solidFill>
            <a:srgbClr val="0025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eaLnBrk="1" fontAlgn="auto" hangingPunct="1">
              <a:spcBef>
                <a:spcPts val="0"/>
              </a:spcBef>
              <a:spcAft>
                <a:spcPts val="0"/>
              </a:spcAft>
              <a:defRPr/>
            </a:pPr>
            <a:endParaRPr lang="hu-HU"/>
          </a:p>
        </p:txBody>
      </p:sp>
      <p:sp>
        <p:nvSpPr>
          <p:cNvPr id="8" name="Téglalap 7"/>
          <p:cNvSpPr/>
          <p:nvPr userDrawn="1"/>
        </p:nvSpPr>
        <p:spPr>
          <a:xfrm rot="16200000">
            <a:off x="8929688" y="428625"/>
            <a:ext cx="71438" cy="357187"/>
          </a:xfrm>
          <a:prstGeom prst="rect">
            <a:avLst/>
          </a:prstGeom>
          <a:solidFill>
            <a:srgbClr val="0025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eaLnBrk="1" fontAlgn="auto" hangingPunct="1">
              <a:spcBef>
                <a:spcPts val="0"/>
              </a:spcBef>
              <a:spcAft>
                <a:spcPts val="0"/>
              </a:spcAft>
              <a:defRPr/>
            </a:pPr>
            <a:endParaRPr lang="hu-HU"/>
          </a:p>
        </p:txBody>
      </p:sp>
      <p:sp>
        <p:nvSpPr>
          <p:cNvPr id="9" name="Téglalap 8"/>
          <p:cNvSpPr/>
          <p:nvPr userDrawn="1"/>
        </p:nvSpPr>
        <p:spPr>
          <a:xfrm rot="16200000">
            <a:off x="7679532" y="-464344"/>
            <a:ext cx="71438" cy="2143125"/>
          </a:xfrm>
          <a:prstGeom prst="rect">
            <a:avLst/>
          </a:prstGeom>
          <a:solidFill>
            <a:srgbClr val="002546">
              <a:alpha val="34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eaLnBrk="1" fontAlgn="auto" hangingPunct="1">
              <a:spcBef>
                <a:spcPts val="0"/>
              </a:spcBef>
              <a:spcAft>
                <a:spcPts val="0"/>
              </a:spcAft>
              <a:defRPr/>
            </a:pPr>
            <a:endParaRPr lang="hu-HU"/>
          </a:p>
        </p:txBody>
      </p:sp>
      <p:sp>
        <p:nvSpPr>
          <p:cNvPr id="10" name="Téglalap 9"/>
          <p:cNvSpPr/>
          <p:nvPr userDrawn="1"/>
        </p:nvSpPr>
        <p:spPr>
          <a:xfrm rot="16200000">
            <a:off x="3286125" y="3143250"/>
            <a:ext cx="71438" cy="6643688"/>
          </a:xfrm>
          <a:prstGeom prst="rect">
            <a:avLst/>
          </a:prstGeom>
          <a:solidFill>
            <a:srgbClr val="0025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eaLnBrk="1" fontAlgn="auto" hangingPunct="1">
              <a:spcBef>
                <a:spcPts val="0"/>
              </a:spcBef>
              <a:spcAft>
                <a:spcPts val="0"/>
              </a:spcAft>
              <a:defRPr/>
            </a:pPr>
            <a:endParaRPr lang="hu-HU"/>
          </a:p>
        </p:txBody>
      </p:sp>
      <p:sp>
        <p:nvSpPr>
          <p:cNvPr id="11" name="Téglalap 10"/>
          <p:cNvSpPr/>
          <p:nvPr userDrawn="1"/>
        </p:nvSpPr>
        <p:spPr>
          <a:xfrm>
            <a:off x="0" y="6500813"/>
            <a:ext cx="6643688" cy="366712"/>
          </a:xfrm>
          <a:prstGeom prst="rect">
            <a:avLst/>
          </a:prstGeom>
          <a:solidFill>
            <a:srgbClr val="0055A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eaLnBrk="1" fontAlgn="auto" hangingPunct="1">
              <a:spcBef>
                <a:spcPts val="0"/>
              </a:spcBef>
              <a:spcAft>
                <a:spcPts val="0"/>
              </a:spcAft>
              <a:defRPr/>
            </a:pPr>
            <a:endParaRPr lang="hu-HU"/>
          </a:p>
        </p:txBody>
      </p:sp>
      <p:pic>
        <p:nvPicPr>
          <p:cNvPr id="12" name="Kép 8" descr="umft_logo_w_sz.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831013" y="6181725"/>
            <a:ext cx="167005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églalap 12"/>
          <p:cNvSpPr/>
          <p:nvPr userDrawn="1"/>
        </p:nvSpPr>
        <p:spPr>
          <a:xfrm>
            <a:off x="8786813" y="6500813"/>
            <a:ext cx="366712" cy="366712"/>
          </a:xfrm>
          <a:prstGeom prst="rect">
            <a:avLst/>
          </a:prstGeom>
          <a:solidFill>
            <a:srgbClr val="0055A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eaLnBrk="1" fontAlgn="auto" hangingPunct="1">
              <a:spcBef>
                <a:spcPts val="0"/>
              </a:spcBef>
              <a:spcAft>
                <a:spcPts val="0"/>
              </a:spcAft>
              <a:defRPr/>
            </a:pPr>
            <a:endParaRPr lang="hu-HU"/>
          </a:p>
        </p:txBody>
      </p:sp>
      <p:sp>
        <p:nvSpPr>
          <p:cNvPr id="14" name="Téglalap 13"/>
          <p:cNvSpPr/>
          <p:nvPr userDrawn="1"/>
        </p:nvSpPr>
        <p:spPr>
          <a:xfrm rot="16200000">
            <a:off x="8929688" y="6286500"/>
            <a:ext cx="71438" cy="357187"/>
          </a:xfrm>
          <a:prstGeom prst="rect">
            <a:avLst/>
          </a:prstGeom>
          <a:solidFill>
            <a:srgbClr val="0025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eaLnBrk="1" fontAlgn="auto" hangingPunct="1">
              <a:spcBef>
                <a:spcPts val="0"/>
              </a:spcBef>
              <a:spcAft>
                <a:spcPts val="0"/>
              </a:spcAft>
              <a:defRPr/>
            </a:pPr>
            <a:endParaRPr lang="hu-HU"/>
          </a:p>
        </p:txBody>
      </p:sp>
      <p:sp>
        <p:nvSpPr>
          <p:cNvPr id="15" name="Téglalap 14"/>
          <p:cNvSpPr/>
          <p:nvPr userDrawn="1"/>
        </p:nvSpPr>
        <p:spPr>
          <a:xfrm rot="16200000">
            <a:off x="7679532" y="4964906"/>
            <a:ext cx="71438" cy="2143125"/>
          </a:xfrm>
          <a:prstGeom prst="rect">
            <a:avLst/>
          </a:prstGeom>
          <a:solidFill>
            <a:srgbClr val="002546">
              <a:alpha val="34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eaLnBrk="1" fontAlgn="auto" hangingPunct="1">
              <a:spcBef>
                <a:spcPts val="0"/>
              </a:spcBef>
              <a:spcAft>
                <a:spcPts val="0"/>
              </a:spcAft>
              <a:defRPr/>
            </a:pPr>
            <a:endParaRPr lang="hu-HU"/>
          </a:p>
        </p:txBody>
      </p:sp>
      <p:sp>
        <p:nvSpPr>
          <p:cNvPr id="32" name="Tartalom helye 2"/>
          <p:cNvSpPr>
            <a:spLocks noGrp="1"/>
          </p:cNvSpPr>
          <p:nvPr>
            <p:ph sz="half" idx="1"/>
          </p:nvPr>
        </p:nvSpPr>
        <p:spPr>
          <a:xfrm>
            <a:off x="376514" y="785795"/>
            <a:ext cx="4219327" cy="530085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u-HU" dirty="0" smtClean="0"/>
              <a:t>Mintaszöveg szerkesztése</a:t>
            </a:r>
          </a:p>
          <a:p>
            <a:pPr lvl="1"/>
            <a:r>
              <a:rPr lang="hu-HU" dirty="0" smtClean="0"/>
              <a:t>Második szint</a:t>
            </a:r>
          </a:p>
          <a:p>
            <a:pPr lvl="2"/>
            <a:r>
              <a:rPr lang="hu-HU" dirty="0" smtClean="0"/>
              <a:t>Harmadik szint</a:t>
            </a:r>
          </a:p>
          <a:p>
            <a:pPr lvl="3"/>
            <a:r>
              <a:rPr lang="hu-HU" dirty="0" smtClean="0"/>
              <a:t>Negyedik szint</a:t>
            </a:r>
          </a:p>
          <a:p>
            <a:pPr lvl="4"/>
            <a:r>
              <a:rPr lang="hu-HU" dirty="0" smtClean="0"/>
              <a:t>Ötödik szint</a:t>
            </a:r>
            <a:endParaRPr lang="hu-HU" dirty="0"/>
          </a:p>
        </p:txBody>
      </p:sp>
      <p:sp>
        <p:nvSpPr>
          <p:cNvPr id="33" name="Tartalom helye 3"/>
          <p:cNvSpPr>
            <a:spLocks noGrp="1"/>
          </p:cNvSpPr>
          <p:nvPr>
            <p:ph sz="half" idx="2"/>
          </p:nvPr>
        </p:nvSpPr>
        <p:spPr>
          <a:xfrm>
            <a:off x="4567514" y="785795"/>
            <a:ext cx="4219327" cy="530085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u-HU" dirty="0" smtClean="0"/>
              <a:t>Mintaszöveg szerkesztése</a:t>
            </a:r>
          </a:p>
          <a:p>
            <a:pPr lvl="1"/>
            <a:r>
              <a:rPr lang="hu-HU" dirty="0" smtClean="0"/>
              <a:t>Második szint</a:t>
            </a:r>
          </a:p>
          <a:p>
            <a:pPr lvl="2"/>
            <a:r>
              <a:rPr lang="hu-HU" dirty="0" smtClean="0"/>
              <a:t>Harmadik szint</a:t>
            </a:r>
          </a:p>
          <a:p>
            <a:pPr lvl="3"/>
            <a:r>
              <a:rPr lang="hu-HU" dirty="0" smtClean="0"/>
              <a:t>Negyedik szint</a:t>
            </a:r>
          </a:p>
          <a:p>
            <a:pPr lvl="4"/>
            <a:r>
              <a:rPr lang="hu-HU" dirty="0" smtClean="0"/>
              <a:t>Ötödik szint</a:t>
            </a:r>
            <a:endParaRPr lang="hu-HU" dirty="0"/>
          </a:p>
        </p:txBody>
      </p:sp>
      <p:sp>
        <p:nvSpPr>
          <p:cNvPr id="35" name="Cím 1"/>
          <p:cNvSpPr>
            <a:spLocks noGrp="1"/>
          </p:cNvSpPr>
          <p:nvPr>
            <p:ph type="title"/>
          </p:nvPr>
        </p:nvSpPr>
        <p:spPr>
          <a:xfrm>
            <a:off x="377688" y="30470"/>
            <a:ext cx="8409154" cy="500066"/>
          </a:xfrm>
          <a:prstGeom prst="rect">
            <a:avLst/>
          </a:prstGeom>
        </p:spPr>
        <p:txBody>
          <a:bodyPr/>
          <a:lstStyle>
            <a:lvl1pPr algn="l">
              <a:defRPr sz="2800">
                <a:solidFill>
                  <a:schemeClr val="bg1"/>
                </a:solidFill>
              </a:defRPr>
            </a:lvl1pPr>
          </a:lstStyle>
          <a:p>
            <a:r>
              <a:rPr lang="hu-HU" dirty="0" smtClean="0"/>
              <a:t>Mintacím szerkesztése</a:t>
            </a:r>
            <a:endParaRPr lang="hu-HU" dirty="0"/>
          </a:p>
        </p:txBody>
      </p:sp>
      <p:sp>
        <p:nvSpPr>
          <p:cNvPr id="16" name="Dia számának helye 6"/>
          <p:cNvSpPr>
            <a:spLocks noGrp="1"/>
          </p:cNvSpPr>
          <p:nvPr>
            <p:ph type="sldNum" sz="quarter" idx="10"/>
          </p:nvPr>
        </p:nvSpPr>
        <p:spPr>
          <a:xfrm>
            <a:off x="8805863" y="6543675"/>
            <a:ext cx="365125" cy="285750"/>
          </a:xfrm>
          <a:prstGeom prst="rect">
            <a:avLst/>
          </a:prstGeom>
        </p:spPr>
        <p:txBody>
          <a:bodyPr vert="horz" wrap="square" lIns="91440" tIns="45720" rIns="91440" bIns="45720" numCol="1" anchor="t" anchorCtr="0" compatLnSpc="1">
            <a:prstTxWarp prst="textNoShape">
              <a:avLst/>
            </a:prstTxWarp>
          </a:bodyPr>
          <a:lstStyle>
            <a:lvl1pPr eaLnBrk="1" hangingPunct="1">
              <a:defRPr sz="1000" smtClean="0">
                <a:solidFill>
                  <a:srgbClr val="003668"/>
                </a:solidFill>
                <a:latin typeface="Verdana" panose="020B0604030504040204" pitchFamily="34" charset="0"/>
              </a:defRPr>
            </a:lvl1pPr>
          </a:lstStyle>
          <a:p>
            <a:pPr>
              <a:defRPr/>
            </a:pPr>
            <a:fld id="{48E5F6DC-2C0F-4BD6-8E55-B2E61F063B86}" type="slidenum">
              <a:rPr lang="hu-HU" altLang="hu-HU"/>
              <a:pPr>
                <a:defRPr/>
              </a:pPr>
              <a:t>‹#›</a:t>
            </a:fld>
            <a:endParaRPr lang="hu-HU" altLang="hu-HU"/>
          </a:p>
        </p:txBody>
      </p:sp>
    </p:spTree>
    <p:extLst>
      <p:ext uri="{BB962C8B-B14F-4D97-AF65-F5344CB8AC3E}">
        <p14:creationId xmlns:p14="http://schemas.microsoft.com/office/powerpoint/2010/main" val="2684358359"/>
      </p:ext>
    </p:extLst>
  </p:cSld>
  <p:clrMapOvr>
    <a:masterClrMapping/>
  </p:clrMapOvr>
  <p:hf hdr="0" ftr="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ímdia">
    <p:spTree>
      <p:nvGrpSpPr>
        <p:cNvPr id="1" name=""/>
        <p:cNvGrpSpPr/>
        <p:nvPr/>
      </p:nvGrpSpPr>
      <p:grpSpPr>
        <a:xfrm>
          <a:off x="0" y="0"/>
          <a:ext cx="0" cy="0"/>
          <a:chOff x="0" y="0"/>
          <a:chExt cx="0" cy="0"/>
        </a:xfrm>
      </p:grpSpPr>
      <p:sp>
        <p:nvSpPr>
          <p:cNvPr id="5" name="Téglalap 4"/>
          <p:cNvSpPr/>
          <p:nvPr userDrawn="1"/>
        </p:nvSpPr>
        <p:spPr>
          <a:xfrm>
            <a:off x="0" y="6143625"/>
            <a:ext cx="9144000" cy="714375"/>
          </a:xfrm>
          <a:prstGeom prst="rect">
            <a:avLst/>
          </a:prstGeom>
          <a:solidFill>
            <a:srgbClr val="0055A4"/>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eaLnBrk="1" fontAlgn="auto" hangingPunct="1">
              <a:spcBef>
                <a:spcPts val="0"/>
              </a:spcBef>
              <a:spcAft>
                <a:spcPts val="0"/>
              </a:spcAft>
              <a:defRPr/>
            </a:pPr>
            <a:endParaRPr lang="hu-HU"/>
          </a:p>
        </p:txBody>
      </p:sp>
      <p:sp>
        <p:nvSpPr>
          <p:cNvPr id="6" name="Téglalap 5"/>
          <p:cNvSpPr/>
          <p:nvPr userDrawn="1"/>
        </p:nvSpPr>
        <p:spPr>
          <a:xfrm rot="16200000">
            <a:off x="-1549399" y="2335212"/>
            <a:ext cx="6858000" cy="2187575"/>
          </a:xfrm>
          <a:prstGeom prst="rect">
            <a:avLst/>
          </a:prstGeom>
          <a:solidFill>
            <a:srgbClr val="0025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eaLnBrk="1" fontAlgn="auto" hangingPunct="1">
              <a:spcBef>
                <a:spcPts val="0"/>
              </a:spcBef>
              <a:spcAft>
                <a:spcPts val="0"/>
              </a:spcAft>
              <a:defRPr/>
            </a:pPr>
            <a:endParaRPr lang="hu-HU"/>
          </a:p>
        </p:txBody>
      </p:sp>
      <p:pic>
        <p:nvPicPr>
          <p:cNvPr id="7" name="Picture 11" descr="C:\Users\Munkahely\Desktop\rektor ur eloadasa\kepek\logo\pannon.png"/>
          <p:cNvPicPr>
            <a:picLocks noChangeAspect="1" noChangeArrowheads="1"/>
          </p:cNvPicPr>
          <p:nvPr userDrawn="1"/>
        </p:nvPicPr>
        <p:blipFill>
          <a:blip r:embed="rId2" cstate="print"/>
          <a:srcRect/>
          <a:stretch>
            <a:fillRect/>
          </a:stretch>
        </p:blipFill>
        <p:spPr bwMode="auto">
          <a:xfrm>
            <a:off x="946310" y="3571876"/>
            <a:ext cx="1857388" cy="1814823"/>
          </a:xfrm>
          <a:prstGeom prst="rect">
            <a:avLst/>
          </a:prstGeom>
          <a:noFill/>
          <a:effectLst>
            <a:outerShdw blurRad="50800" dist="38100" dir="2700000" algn="tl" rotWithShape="0">
              <a:prstClr val="black">
                <a:alpha val="40000"/>
              </a:prstClr>
            </a:outerShdw>
            <a:softEdge rad="12700"/>
          </a:effectLst>
        </p:spPr>
      </p:pic>
      <p:pic>
        <p:nvPicPr>
          <p:cNvPr id="8" name="Kép 4" descr="umft_logo_w_sz.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215188" y="5143500"/>
            <a:ext cx="167005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Kép 5" descr="pannon-b.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1155700" y="2571750"/>
            <a:ext cx="1495425" cy="87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Cím 1"/>
          <p:cNvSpPr>
            <a:spLocks noGrp="1"/>
          </p:cNvSpPr>
          <p:nvPr>
            <p:ph type="ctrTitle"/>
          </p:nvPr>
        </p:nvSpPr>
        <p:spPr>
          <a:xfrm>
            <a:off x="3357554" y="500042"/>
            <a:ext cx="5215006" cy="1000132"/>
          </a:xfrm>
          <a:prstGeom prst="rect">
            <a:avLst/>
          </a:prstGeom>
        </p:spPr>
        <p:txBody>
          <a:bodyPr>
            <a:normAutofit/>
          </a:bodyPr>
          <a:lstStyle>
            <a:lvl1pPr algn="l">
              <a:defRPr sz="2800" baseline="0">
                <a:solidFill>
                  <a:srgbClr val="004482"/>
                </a:solidFill>
                <a:latin typeface="Verdana" pitchFamily="34" charset="0"/>
                <a:ea typeface="Verdana" pitchFamily="34" charset="0"/>
                <a:cs typeface="Verdana" pitchFamily="34" charset="0"/>
              </a:defRPr>
            </a:lvl1pPr>
          </a:lstStyle>
          <a:p>
            <a:r>
              <a:rPr lang="hu-HU" smtClean="0"/>
              <a:t>Mintacím szerkesztése</a:t>
            </a:r>
            <a:endParaRPr lang="hu-HU" dirty="0"/>
          </a:p>
        </p:txBody>
      </p:sp>
      <p:sp>
        <p:nvSpPr>
          <p:cNvPr id="37" name="Kép helye 31"/>
          <p:cNvSpPr>
            <a:spLocks noGrp="1"/>
          </p:cNvSpPr>
          <p:nvPr>
            <p:ph type="pic" sz="quarter" idx="13"/>
          </p:nvPr>
        </p:nvSpPr>
        <p:spPr>
          <a:xfrm>
            <a:off x="500034" y="285728"/>
            <a:ext cx="2738457" cy="1643074"/>
          </a:xfrm>
          <a:prstGeom prst="rect">
            <a:avLst/>
          </a:prstGeom>
        </p:spPr>
        <p:txBody>
          <a:bodyPr/>
          <a:lstStyle>
            <a:lvl1pPr>
              <a:defRPr sz="1600">
                <a:latin typeface="Verdana" pitchFamily="34" charset="0"/>
              </a:defRPr>
            </a:lvl1pPr>
          </a:lstStyle>
          <a:p>
            <a:pPr lvl="0"/>
            <a:endParaRPr lang="hu-HU" noProof="0"/>
          </a:p>
        </p:txBody>
      </p:sp>
      <p:sp>
        <p:nvSpPr>
          <p:cNvPr id="38" name="Alcím 2"/>
          <p:cNvSpPr>
            <a:spLocks noGrp="1"/>
          </p:cNvSpPr>
          <p:nvPr>
            <p:ph type="subTitle" idx="1"/>
          </p:nvPr>
        </p:nvSpPr>
        <p:spPr>
          <a:xfrm>
            <a:off x="3357554" y="1857364"/>
            <a:ext cx="2714644" cy="785818"/>
          </a:xfrm>
          <a:prstGeom prst="rect">
            <a:avLst/>
          </a:prstGeom>
        </p:spPr>
        <p:txBody>
          <a:bodyPr>
            <a:normAutofit/>
          </a:bodyPr>
          <a:lstStyle>
            <a:lvl1pPr marL="0" indent="0" algn="l">
              <a:buNone/>
              <a:defRPr sz="2000">
                <a:solidFill>
                  <a:srgbClr val="0055A4"/>
                </a:solidFill>
                <a:latin typeface="Verdana"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hu-HU" dirty="0" smtClean="0"/>
              <a:t>Alcím mintájának szerkesztése</a:t>
            </a:r>
            <a:endParaRPr lang="hu-HU" dirty="0"/>
          </a:p>
        </p:txBody>
      </p:sp>
    </p:spTree>
    <p:extLst>
      <p:ext uri="{BB962C8B-B14F-4D97-AF65-F5344CB8AC3E}">
        <p14:creationId xmlns:p14="http://schemas.microsoft.com/office/powerpoint/2010/main" val="249971478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895" r:id="rId1"/>
    <p:sldLayoutId id="2147483896" r:id="rId2"/>
    <p:sldLayoutId id="2147483897" r:id="rId3"/>
    <p:sldLayoutId id="2147483898" r:id="rId4"/>
    <p:sldLayoutId id="2147483899" r:id="rId5"/>
    <p:sldLayoutId id="2147483900" r:id="rId6"/>
  </p:sldLayoutIdLst>
  <p:hf hdr="0" ftr="0" dt="0"/>
  <p:txStyles>
    <p:titleStyle>
      <a:lvl1pPr algn="ctr" defTabSz="912813" rtl="0" eaLnBrk="0" fontAlgn="base" hangingPunct="0">
        <a:spcBef>
          <a:spcPct val="0"/>
        </a:spcBef>
        <a:spcAft>
          <a:spcPct val="0"/>
        </a:spcAft>
        <a:defRPr sz="4400" kern="1200">
          <a:solidFill>
            <a:schemeClr val="tx1"/>
          </a:solidFill>
          <a:latin typeface="+mj-lt"/>
          <a:ea typeface="+mj-ea"/>
          <a:cs typeface="+mj-cs"/>
        </a:defRPr>
      </a:lvl1pPr>
      <a:lvl2pPr algn="ctr" defTabSz="912813" rtl="0" eaLnBrk="0" fontAlgn="base" hangingPunct="0">
        <a:spcBef>
          <a:spcPct val="0"/>
        </a:spcBef>
        <a:spcAft>
          <a:spcPct val="0"/>
        </a:spcAft>
        <a:defRPr sz="4400">
          <a:solidFill>
            <a:schemeClr val="tx1"/>
          </a:solidFill>
          <a:latin typeface="Calibri" pitchFamily="34" charset="0"/>
        </a:defRPr>
      </a:lvl2pPr>
      <a:lvl3pPr algn="ctr" defTabSz="912813" rtl="0" eaLnBrk="0" fontAlgn="base" hangingPunct="0">
        <a:spcBef>
          <a:spcPct val="0"/>
        </a:spcBef>
        <a:spcAft>
          <a:spcPct val="0"/>
        </a:spcAft>
        <a:defRPr sz="4400">
          <a:solidFill>
            <a:schemeClr val="tx1"/>
          </a:solidFill>
          <a:latin typeface="Calibri" pitchFamily="34" charset="0"/>
        </a:defRPr>
      </a:lvl3pPr>
      <a:lvl4pPr algn="ctr" defTabSz="912813" rtl="0" eaLnBrk="0" fontAlgn="base" hangingPunct="0">
        <a:spcBef>
          <a:spcPct val="0"/>
        </a:spcBef>
        <a:spcAft>
          <a:spcPct val="0"/>
        </a:spcAft>
        <a:defRPr sz="4400">
          <a:solidFill>
            <a:schemeClr val="tx1"/>
          </a:solidFill>
          <a:latin typeface="Calibri" pitchFamily="34" charset="0"/>
        </a:defRPr>
      </a:lvl4pPr>
      <a:lvl5pPr algn="ctr" defTabSz="912813" rtl="0" eaLnBrk="0" fontAlgn="base" hangingPunct="0">
        <a:spcBef>
          <a:spcPct val="0"/>
        </a:spcBef>
        <a:spcAft>
          <a:spcPct val="0"/>
        </a:spcAft>
        <a:defRPr sz="4400">
          <a:solidFill>
            <a:schemeClr val="tx1"/>
          </a:solidFill>
          <a:latin typeface="Calibri" pitchFamily="34" charset="0"/>
        </a:defRPr>
      </a:lvl5pPr>
      <a:lvl6pPr marL="457200" algn="ctr" defTabSz="912813" rtl="0" fontAlgn="base">
        <a:spcBef>
          <a:spcPct val="0"/>
        </a:spcBef>
        <a:spcAft>
          <a:spcPct val="0"/>
        </a:spcAft>
        <a:defRPr sz="4400">
          <a:solidFill>
            <a:schemeClr val="tx1"/>
          </a:solidFill>
          <a:latin typeface="Calibri" pitchFamily="34" charset="0"/>
        </a:defRPr>
      </a:lvl6pPr>
      <a:lvl7pPr marL="914400" algn="ctr" defTabSz="912813" rtl="0" fontAlgn="base">
        <a:spcBef>
          <a:spcPct val="0"/>
        </a:spcBef>
        <a:spcAft>
          <a:spcPct val="0"/>
        </a:spcAft>
        <a:defRPr sz="4400">
          <a:solidFill>
            <a:schemeClr val="tx1"/>
          </a:solidFill>
          <a:latin typeface="Calibri" pitchFamily="34" charset="0"/>
        </a:defRPr>
      </a:lvl7pPr>
      <a:lvl8pPr marL="1371600" algn="ctr" defTabSz="912813" rtl="0" fontAlgn="base">
        <a:spcBef>
          <a:spcPct val="0"/>
        </a:spcBef>
        <a:spcAft>
          <a:spcPct val="0"/>
        </a:spcAft>
        <a:defRPr sz="4400">
          <a:solidFill>
            <a:schemeClr val="tx1"/>
          </a:solidFill>
          <a:latin typeface="Calibri" pitchFamily="34" charset="0"/>
        </a:defRPr>
      </a:lvl8pPr>
      <a:lvl9pPr marL="1828800" algn="ctr" defTabSz="912813" rtl="0" fontAlgn="base">
        <a:spcBef>
          <a:spcPct val="0"/>
        </a:spcBef>
        <a:spcAft>
          <a:spcPct val="0"/>
        </a:spcAft>
        <a:defRPr sz="4400">
          <a:solidFill>
            <a:schemeClr val="tx1"/>
          </a:solidFill>
          <a:latin typeface="Calibri" pitchFamily="34" charset="0"/>
        </a:defRPr>
      </a:lvl9pPr>
    </p:titleStyle>
    <p:bodyStyle>
      <a:lvl1pPr marL="341313" indent="-341313" algn="l" defTabSz="912813"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1363" indent="-284163" algn="l" defTabSz="912813"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1413" indent="-227013" algn="l" defTabSz="912813"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598613" indent="-227013" algn="l" defTabSz="912813"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5813" indent="-227013" algn="l" defTabSz="912813"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hyperlink" Target="https://uni-pannon.hu/dokumentum/fotitkari-dokumentacio/rektori-utasitas/16542-pe-me-04-01-dokumentumkezeles-2016-07-01" TargetMode="External"/><Relationship Id="rId4" Type="http://schemas.openxmlformats.org/officeDocument/2006/relationships/hyperlink" Target="https://uni-pannon.hu/dokumentum/fotitkari-dokumentacio/rektori-utasitas/16556-pe-me-04-02-elektr-dok-bizt-ment-2016-1" TargetMode="External"/><Relationship Id="rId1" Type="http://schemas.openxmlformats.org/officeDocument/2006/relationships/slideLayout" Target="../slideLayouts/slideLayout4.xml"/><Relationship Id="rId2" Type="http://schemas.openxmlformats.org/officeDocument/2006/relationships/hyperlink" Target="https://uni-pannon.hu/dokumentum-kezelo/fotitkari-dokumentacio/rektori-utasitas/16541-minosegiranyitasi-kezikonyv-2016-07-01"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uni-pannon.hu/dokumentum/fotitkari-dokumentacio/rektori-utasitas/16565-pe-me-07-01-meroberendezesek-felugyelete-2016-07-01-1" TargetMode="External"/><Relationship Id="rId4" Type="http://schemas.openxmlformats.org/officeDocument/2006/relationships/hyperlink" Target="https://uni-pannon.hu/dokumentum/fotitkari-dokumentacio/rektori-utasitas/16545-pe-me-07-02-kepzesi-program-kialakitasa-es-modositasa" TargetMode="External"/><Relationship Id="rId5" Type="http://schemas.openxmlformats.org/officeDocument/2006/relationships/hyperlink" Target="https://uni-pannon.hu/dokumentum/fotitkari-dokumentacio/rektori-utasitas/16546-pe-me-08-01-belsoaudit-2016-07-01" TargetMode="External"/><Relationship Id="rId6" Type="http://schemas.openxmlformats.org/officeDocument/2006/relationships/hyperlink" Target="https://uni-pannon.hu/dokumentum/fotitkari-dokumentacio/rektori-utasitas/16543-pe-me-08-02-itaudit4-2016" TargetMode="External"/><Relationship Id="rId7" Type="http://schemas.openxmlformats.org/officeDocument/2006/relationships/hyperlink" Target="https://uni-pannon.hu/dokumentum/fotitkari-dokumentacio/rektori-utasitas/16548-pe-me-08-03-nem-megfeleloseg-kezelese-2016-07-01" TargetMode="External"/><Relationship Id="rId1" Type="http://schemas.openxmlformats.org/officeDocument/2006/relationships/slideLayout" Target="../slideLayouts/slideLayout4.xml"/><Relationship Id="rId2" Type="http://schemas.openxmlformats.org/officeDocument/2006/relationships/hyperlink" Target="https://uni-pannon.hu/dokumentum/fotitkari-dokumentacio/rektori-utasitas/16547-pe-me-06-inf-uzemeltetoi4-2016"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s://uni-pannon.hu/dokumentum/szabalyzatok-1/szab2019/16415-190329-k-szab-minosegir" TargetMode="External"/><Relationship Id="rId4" Type="http://schemas.openxmlformats.org/officeDocument/2006/relationships/hyperlink" Target="https://uni-pannon.hu/dokumentum/szabalyzatok-1/szab2019/16047-190204-k-szab-ohv" TargetMode="External"/><Relationship Id="rId5" Type="http://schemas.openxmlformats.org/officeDocument/2006/relationships/hyperlink" Target="https://uni-pannon.hu/component/docman/?task=doc_download&amp;gid=9945" TargetMode="External"/><Relationship Id="rId1" Type="http://schemas.openxmlformats.org/officeDocument/2006/relationships/slideLayout" Target="../slideLayouts/slideLayout4.xml"/><Relationship Id="rId2" Type="http://schemas.openxmlformats.org/officeDocument/2006/relationships/hyperlink" Target="https://uni-pannon.hu/component/docman/?task=doc_download&amp;gid=12106"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hyperlink" Target="https://minoseg.uni-pannon.hu/"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artalom helye 8"/>
          <p:cNvSpPr>
            <a:spLocks noGrp="1"/>
          </p:cNvSpPr>
          <p:nvPr>
            <p:ph idx="1"/>
          </p:nvPr>
        </p:nvSpPr>
        <p:spPr bwMode="auto">
          <a:xfrm>
            <a:off x="357188" y="785813"/>
            <a:ext cx="8429625" cy="52403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algn="ctr">
              <a:buFont typeface="Arial" panose="020B0604020202020204" pitchFamily="34" charset="0"/>
              <a:buNone/>
            </a:pPr>
            <a:r>
              <a:rPr lang="hu-HU" altLang="hu-HU" dirty="0" smtClean="0"/>
              <a:t>University of Pannonia</a:t>
            </a:r>
          </a:p>
          <a:p>
            <a:pPr marL="0" indent="0" algn="ctr">
              <a:buFont typeface="Arial" panose="020B0604020202020204" pitchFamily="34" charset="0"/>
              <a:buNone/>
            </a:pPr>
            <a:r>
              <a:rPr lang="hu-HU" altLang="hu-HU" dirty="0" smtClean="0"/>
              <a:t/>
            </a:r>
            <a:br>
              <a:rPr lang="hu-HU" altLang="hu-HU" dirty="0" smtClean="0"/>
            </a:br>
            <a:r>
              <a:rPr lang="hu-HU" altLang="hu-HU" b="1" dirty="0" err="1" smtClean="0"/>
              <a:t>Quality</a:t>
            </a:r>
            <a:r>
              <a:rPr lang="hu-HU" altLang="hu-HU" b="1" dirty="0" smtClean="0"/>
              <a:t> </a:t>
            </a:r>
            <a:r>
              <a:rPr lang="hu-HU" altLang="hu-HU" b="1" dirty="0" err="1" smtClean="0"/>
              <a:t>assurrance</a:t>
            </a:r>
            <a:r>
              <a:rPr lang="hu-HU" altLang="hu-HU" b="1" dirty="0" smtClean="0"/>
              <a:t> </a:t>
            </a:r>
            <a:r>
              <a:rPr lang="hu-HU" altLang="hu-HU" b="1" dirty="0" err="1" smtClean="0"/>
              <a:t>awareness</a:t>
            </a:r>
            <a:r>
              <a:rPr lang="hu-HU" altLang="hu-HU" b="1" dirty="0" smtClean="0"/>
              <a:t> </a:t>
            </a:r>
            <a:r>
              <a:rPr lang="hu-HU" altLang="hu-HU" b="1" dirty="0" err="1" smtClean="0"/>
              <a:t>training</a:t>
            </a:r>
            <a:endParaRPr lang="hu-HU" altLang="hu-HU" b="1" dirty="0" smtClean="0"/>
          </a:p>
          <a:p>
            <a:pPr marL="0" indent="0" algn="ctr">
              <a:buFont typeface="Arial" panose="020B0604020202020204" pitchFamily="34" charset="0"/>
              <a:buNone/>
            </a:pPr>
            <a:r>
              <a:rPr lang="hu-HU" altLang="hu-HU" sz="2400" dirty="0" err="1" smtClean="0"/>
              <a:t>Quality</a:t>
            </a:r>
            <a:r>
              <a:rPr lang="hu-HU" altLang="hu-HU" sz="2400" dirty="0" smtClean="0"/>
              <a:t> </a:t>
            </a:r>
            <a:r>
              <a:rPr lang="hu-HU" altLang="hu-HU" sz="2400" dirty="0" err="1" smtClean="0"/>
              <a:t>Assurrance</a:t>
            </a:r>
            <a:r>
              <a:rPr lang="hu-HU" altLang="hu-HU" sz="2400" dirty="0" smtClean="0"/>
              <a:t> Office</a:t>
            </a:r>
          </a:p>
          <a:p>
            <a:pPr marL="0" indent="0" algn="ctr">
              <a:buFont typeface="Arial" panose="020B0604020202020204" pitchFamily="34" charset="0"/>
              <a:buNone/>
            </a:pPr>
            <a:endParaRPr lang="hu-HU" altLang="hu-HU" sz="1800" dirty="0" smtClean="0"/>
          </a:p>
          <a:p>
            <a:pPr marL="0" indent="0" algn="ctr">
              <a:buFont typeface="Arial" panose="020B0604020202020204" pitchFamily="34" charset="0"/>
              <a:buNone/>
            </a:pPr>
            <a:endParaRPr lang="hu-HU" altLang="hu-HU" sz="1800" dirty="0" smtClean="0"/>
          </a:p>
          <a:p>
            <a:pPr marL="0" indent="0" algn="ctr">
              <a:buFont typeface="Arial" panose="020B0604020202020204" pitchFamily="34" charset="0"/>
              <a:buNone/>
            </a:pPr>
            <a:endParaRPr lang="hu-HU" altLang="hu-HU" sz="1800" dirty="0" smtClean="0"/>
          </a:p>
          <a:p>
            <a:pPr marL="0" indent="0" algn="ctr">
              <a:buFont typeface="Arial" panose="020B0604020202020204" pitchFamily="34" charset="0"/>
              <a:buNone/>
            </a:pPr>
            <a:endParaRPr lang="hu-HU" altLang="hu-HU" sz="1800" dirty="0" smtClean="0"/>
          </a:p>
          <a:p>
            <a:pPr marL="0" indent="0" algn="ctr">
              <a:buFont typeface="Arial" panose="020B0604020202020204" pitchFamily="34" charset="0"/>
              <a:buNone/>
            </a:pPr>
            <a:endParaRPr lang="hu-HU" altLang="hu-HU" sz="1800" dirty="0" smtClean="0"/>
          </a:p>
          <a:p>
            <a:pPr marL="0" indent="0" algn="ctr">
              <a:buFont typeface="Arial" panose="020B0604020202020204" pitchFamily="34" charset="0"/>
              <a:buNone/>
            </a:pPr>
            <a:r>
              <a:rPr lang="hu-HU" altLang="hu-HU" sz="1800" dirty="0" err="1" smtClean="0"/>
              <a:t>Presenter</a:t>
            </a:r>
            <a:r>
              <a:rPr lang="hu-HU" altLang="hu-HU" sz="1800" dirty="0" smtClean="0"/>
              <a:t>:</a:t>
            </a:r>
            <a:br>
              <a:rPr lang="hu-HU" altLang="hu-HU" sz="1800" dirty="0" smtClean="0"/>
            </a:br>
            <a:r>
              <a:rPr lang="hu-HU" altLang="hu-HU" sz="1800" dirty="0" smtClean="0"/>
              <a:t>Henrietta Ködmönné Pethő</a:t>
            </a:r>
            <a:r>
              <a:rPr lang="hu-HU" altLang="hu-HU" sz="2800" dirty="0" smtClean="0"/>
              <a:t/>
            </a:r>
            <a:br>
              <a:rPr lang="hu-HU" altLang="hu-HU" sz="2800" dirty="0" smtClean="0"/>
            </a:br>
            <a:r>
              <a:rPr lang="hu-HU" altLang="hu-HU" dirty="0" smtClean="0"/>
              <a:t/>
            </a:r>
            <a:br>
              <a:rPr lang="hu-HU" altLang="hu-HU" dirty="0" smtClean="0"/>
            </a:br>
            <a:r>
              <a:rPr lang="hu-HU" altLang="hu-HU" dirty="0" smtClean="0"/>
              <a:t/>
            </a:r>
            <a:br>
              <a:rPr lang="hu-HU" altLang="hu-HU" dirty="0" smtClean="0"/>
            </a:br>
            <a:endParaRPr lang="hu-HU" altLang="hu-HU" dirty="0" smtClean="0"/>
          </a:p>
        </p:txBody>
      </p:sp>
      <p:sp>
        <p:nvSpPr>
          <p:cNvPr id="8195" name="Cím 7"/>
          <p:cNvSpPr>
            <a:spLocks noGrp="1"/>
          </p:cNvSpPr>
          <p:nvPr>
            <p:ph type="title"/>
          </p:nvPr>
        </p:nvSpPr>
        <p:spPr bwMode="auto">
          <a:xfrm>
            <a:off x="377825" y="17463"/>
            <a:ext cx="8408988" cy="5000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hu-HU" altLang="hu-HU" dirty="0" smtClean="0"/>
              <a:t>University of Pannonia – </a:t>
            </a:r>
            <a:r>
              <a:rPr lang="hu-HU" altLang="hu-HU" dirty="0" err="1" smtClean="0"/>
              <a:t>Quality</a:t>
            </a:r>
            <a:r>
              <a:rPr lang="hu-HU" altLang="hu-HU" dirty="0" smtClean="0"/>
              <a:t> </a:t>
            </a:r>
            <a:r>
              <a:rPr lang="hu-HU" altLang="hu-HU" dirty="0" err="1" smtClean="0"/>
              <a:t>Assurrance</a:t>
            </a:r>
            <a:r>
              <a:rPr lang="hu-HU" altLang="hu-HU" dirty="0" smtClean="0"/>
              <a:t> Centre</a:t>
            </a:r>
          </a:p>
        </p:txBody>
      </p:sp>
      <p:sp>
        <p:nvSpPr>
          <p:cNvPr id="8196" name="Dia számának helye 6"/>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D15A4591-B386-4DA2-8056-7A681C555AC7}" type="slidenum">
              <a:rPr lang="hu-HU" altLang="hu-HU">
                <a:solidFill>
                  <a:srgbClr val="003668"/>
                </a:solidFill>
                <a:latin typeface="Verdana" panose="020B0604030504040204" pitchFamily="34" charset="0"/>
              </a:rPr>
              <a:pPr/>
              <a:t>1</a:t>
            </a:fld>
            <a:endParaRPr lang="hu-HU" altLang="hu-HU">
              <a:solidFill>
                <a:srgbClr val="003668"/>
              </a:solidFill>
              <a:latin typeface="Verdana" panose="020B0604030504040204" pitchFamily="34" charset="0"/>
            </a:endParaRPr>
          </a:p>
        </p:txBody>
      </p:sp>
      <p:pic>
        <p:nvPicPr>
          <p:cNvPr id="8197" name="Kép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924300" y="3789363"/>
            <a:ext cx="1152525" cy="1127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artalom helye 1"/>
          <p:cNvSpPr>
            <a:spLocks noGrp="1"/>
          </p:cNvSpPr>
          <p:nvPr>
            <p:ph idx="1"/>
          </p:nvPr>
        </p:nvSpPr>
        <p:spPr bwMode="auto">
          <a:xfrm>
            <a:off x="357188" y="785813"/>
            <a:ext cx="8429625" cy="5240337"/>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buFont typeface="Arial" charset="0"/>
              <a:buChar char="•"/>
              <a:defRPr/>
            </a:pPr>
            <a:endParaRPr lang="hu-HU" sz="2400" dirty="0" smtClean="0"/>
          </a:p>
          <a:p>
            <a:pPr marL="0" indent="0">
              <a:buFont typeface="Arial" charset="0"/>
              <a:buNone/>
              <a:defRPr/>
            </a:pPr>
            <a:r>
              <a:rPr lang="hu-HU" sz="2400" dirty="0" smtClean="0"/>
              <a:t>	The </a:t>
            </a:r>
            <a:r>
              <a:rPr lang="hu-HU" sz="2400" dirty="0" err="1" smtClean="0"/>
              <a:t>composition</a:t>
            </a:r>
            <a:r>
              <a:rPr lang="hu-HU" sz="2400" dirty="0" smtClean="0"/>
              <a:t> of </a:t>
            </a:r>
            <a:r>
              <a:rPr lang="hu-HU" sz="2400" dirty="0" err="1" smtClean="0"/>
              <a:t>the</a:t>
            </a:r>
            <a:r>
              <a:rPr lang="hu-HU" sz="2400" dirty="0" smtClean="0"/>
              <a:t> </a:t>
            </a:r>
            <a:r>
              <a:rPr lang="hu-HU" sz="2400" dirty="0" err="1" smtClean="0"/>
              <a:t>Quality</a:t>
            </a:r>
            <a:r>
              <a:rPr lang="hu-HU" sz="2400" dirty="0" smtClean="0"/>
              <a:t> Management </a:t>
            </a:r>
            <a:r>
              <a:rPr lang="hu-HU" sz="2400" dirty="0" err="1" smtClean="0"/>
              <a:t>Committe</a:t>
            </a:r>
            <a:r>
              <a:rPr lang="hu-HU" sz="2400" dirty="0" smtClean="0"/>
              <a:t> is </a:t>
            </a:r>
            <a:r>
              <a:rPr lang="hu-HU" sz="2400" dirty="0" err="1" smtClean="0"/>
              <a:t>regulated</a:t>
            </a:r>
            <a:r>
              <a:rPr lang="hu-HU" sz="2400" dirty="0" smtClean="0"/>
              <a:t> </a:t>
            </a:r>
            <a:r>
              <a:rPr lang="hu-HU" sz="2400" dirty="0" err="1" smtClean="0"/>
              <a:t>by</a:t>
            </a:r>
            <a:r>
              <a:rPr lang="hu-HU" sz="2400" dirty="0" smtClean="0"/>
              <a:t> </a:t>
            </a:r>
            <a:r>
              <a:rPr lang="hu-HU" sz="2400" dirty="0" err="1" smtClean="0"/>
              <a:t>the</a:t>
            </a:r>
            <a:r>
              <a:rPr lang="hu-HU" sz="2400" dirty="0" smtClean="0"/>
              <a:t> </a:t>
            </a:r>
            <a:r>
              <a:rPr lang="hu-HU" sz="2400" dirty="0" err="1" smtClean="0"/>
              <a:t>Quality</a:t>
            </a:r>
            <a:r>
              <a:rPr lang="hu-HU" sz="2400" dirty="0" smtClean="0"/>
              <a:t> Management </a:t>
            </a:r>
            <a:r>
              <a:rPr lang="hu-HU" sz="2400" dirty="0" err="1" smtClean="0"/>
              <a:t>Code</a:t>
            </a:r>
            <a:r>
              <a:rPr lang="hu-HU" sz="2400" dirty="0" smtClean="0"/>
              <a:t> of </a:t>
            </a:r>
            <a:r>
              <a:rPr lang="hu-HU" sz="2400" dirty="0" err="1" smtClean="0"/>
              <a:t>the</a:t>
            </a:r>
            <a:r>
              <a:rPr lang="hu-HU" sz="2400" dirty="0" smtClean="0"/>
              <a:t> University of Pannonia.  </a:t>
            </a:r>
          </a:p>
          <a:p>
            <a:pPr marL="0" indent="0">
              <a:buFont typeface="Arial" charset="0"/>
              <a:buNone/>
              <a:defRPr/>
            </a:pPr>
            <a:endParaRPr lang="hu-HU" sz="2400" dirty="0"/>
          </a:p>
          <a:p>
            <a:pPr marL="0" indent="0">
              <a:buFont typeface="Arial" charset="0"/>
              <a:buNone/>
              <a:defRPr/>
            </a:pPr>
            <a:r>
              <a:rPr lang="hu-HU" sz="2400" dirty="0" smtClean="0"/>
              <a:t>	The </a:t>
            </a:r>
            <a:r>
              <a:rPr lang="hu-HU" sz="2400" dirty="0" err="1" smtClean="0"/>
              <a:t>Committee’s</a:t>
            </a:r>
            <a:r>
              <a:rPr lang="hu-HU" sz="2400" dirty="0" smtClean="0"/>
              <a:t> main </a:t>
            </a:r>
            <a:r>
              <a:rPr lang="hu-HU" sz="2400" dirty="0" err="1" smtClean="0"/>
              <a:t>objective</a:t>
            </a:r>
            <a:r>
              <a:rPr lang="hu-HU" sz="2400" dirty="0" smtClean="0"/>
              <a:t> is </a:t>
            </a:r>
            <a:r>
              <a:rPr lang="hu-HU" sz="2400" dirty="0" err="1" smtClean="0"/>
              <a:t>to</a:t>
            </a:r>
            <a:r>
              <a:rPr lang="hu-HU" sz="2400" dirty="0" smtClean="0"/>
              <a:t> </a:t>
            </a:r>
            <a:r>
              <a:rPr lang="hu-HU" sz="2400" dirty="0" err="1" smtClean="0"/>
              <a:t>provide</a:t>
            </a:r>
            <a:r>
              <a:rPr lang="hu-HU" sz="2400" dirty="0" smtClean="0"/>
              <a:t> decision </a:t>
            </a:r>
            <a:r>
              <a:rPr lang="hu-HU" sz="2400" dirty="0" err="1" smtClean="0"/>
              <a:t>analysis</a:t>
            </a:r>
            <a:r>
              <a:rPr lang="hu-HU" sz="2400" dirty="0" smtClean="0"/>
              <a:t>, </a:t>
            </a:r>
            <a:r>
              <a:rPr lang="hu-HU" sz="2400" dirty="0" err="1" smtClean="0"/>
              <a:t>coordination</a:t>
            </a:r>
            <a:r>
              <a:rPr lang="hu-HU" sz="2400" dirty="0" smtClean="0"/>
              <a:t> and </a:t>
            </a:r>
            <a:r>
              <a:rPr lang="hu-HU" sz="2400" dirty="0" err="1" smtClean="0"/>
              <a:t>support</a:t>
            </a:r>
            <a:r>
              <a:rPr lang="hu-HU" sz="2400" dirty="0" smtClean="0"/>
              <a:t> in </a:t>
            </a:r>
            <a:r>
              <a:rPr lang="hu-HU" sz="2400" dirty="0" err="1" smtClean="0"/>
              <a:t>matters</a:t>
            </a:r>
            <a:r>
              <a:rPr lang="hu-HU" sz="2400" dirty="0" smtClean="0"/>
              <a:t> of </a:t>
            </a:r>
            <a:r>
              <a:rPr lang="hu-HU" sz="2400" dirty="0" err="1" smtClean="0"/>
              <a:t>quality</a:t>
            </a:r>
            <a:r>
              <a:rPr lang="hu-HU" sz="2400" dirty="0" smtClean="0"/>
              <a:t> management </a:t>
            </a:r>
            <a:r>
              <a:rPr lang="hu-HU" sz="2400" dirty="0" err="1" smtClean="0"/>
              <a:t>concerning</a:t>
            </a:r>
            <a:r>
              <a:rPr lang="hu-HU" sz="2400" dirty="0" smtClean="0"/>
              <a:t> </a:t>
            </a:r>
            <a:r>
              <a:rPr lang="hu-HU" sz="2400" dirty="0" err="1" smtClean="0"/>
              <a:t>training</a:t>
            </a:r>
            <a:r>
              <a:rPr lang="hu-HU" sz="2400" dirty="0" smtClean="0"/>
              <a:t>,  </a:t>
            </a:r>
            <a:r>
              <a:rPr lang="hu-HU" sz="2400" dirty="0" err="1" smtClean="0"/>
              <a:t>research</a:t>
            </a:r>
            <a:r>
              <a:rPr lang="hu-HU" sz="2400" dirty="0" smtClean="0"/>
              <a:t> and </a:t>
            </a:r>
            <a:r>
              <a:rPr lang="hu-HU" sz="2400" dirty="0" err="1" smtClean="0"/>
              <a:t>organization</a:t>
            </a:r>
            <a:r>
              <a:rPr lang="hu-HU" sz="2400" dirty="0" smtClean="0"/>
              <a:t>.</a:t>
            </a:r>
            <a:endParaRPr lang="hu-HU" altLang="hu-HU" dirty="0" smtClean="0"/>
          </a:p>
        </p:txBody>
      </p:sp>
      <p:sp>
        <p:nvSpPr>
          <p:cNvPr id="17411" name="Cím 2"/>
          <p:cNvSpPr>
            <a:spLocks noGrp="1"/>
          </p:cNvSpPr>
          <p:nvPr>
            <p:ph type="title"/>
          </p:nvPr>
        </p:nvSpPr>
        <p:spPr bwMode="auto">
          <a:xfrm>
            <a:off x="377825" y="17463"/>
            <a:ext cx="8408988" cy="5000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hu-HU" altLang="hu-HU" dirty="0" smtClean="0"/>
              <a:t>The </a:t>
            </a:r>
            <a:r>
              <a:rPr lang="hu-HU" altLang="hu-HU" dirty="0" err="1" smtClean="0"/>
              <a:t>role</a:t>
            </a:r>
            <a:r>
              <a:rPr lang="hu-HU" altLang="hu-HU" dirty="0" smtClean="0"/>
              <a:t> of </a:t>
            </a:r>
            <a:r>
              <a:rPr lang="hu-HU" altLang="hu-HU" dirty="0" err="1" smtClean="0"/>
              <a:t>the</a:t>
            </a:r>
            <a:r>
              <a:rPr lang="hu-HU" altLang="hu-HU" dirty="0" smtClean="0"/>
              <a:t> </a:t>
            </a:r>
            <a:r>
              <a:rPr lang="hu-HU" altLang="hu-HU" dirty="0" err="1" smtClean="0"/>
              <a:t>Quality</a:t>
            </a:r>
            <a:r>
              <a:rPr lang="hu-HU" altLang="hu-HU" dirty="0" smtClean="0"/>
              <a:t> Management </a:t>
            </a:r>
            <a:r>
              <a:rPr lang="hu-HU" altLang="hu-HU" dirty="0" err="1" smtClean="0"/>
              <a:t>Committee</a:t>
            </a:r>
            <a:endParaRPr lang="hu-HU" altLang="hu-HU" dirty="0" smtClean="0"/>
          </a:p>
        </p:txBody>
      </p:sp>
      <p:sp>
        <p:nvSpPr>
          <p:cNvPr id="17412" name="Dia számának helye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39130647-C037-47A2-B9F2-DAC584C30A00}" type="slidenum">
              <a:rPr lang="hu-HU" altLang="hu-HU">
                <a:solidFill>
                  <a:srgbClr val="003668"/>
                </a:solidFill>
                <a:latin typeface="Verdana" panose="020B0604030504040204" pitchFamily="34" charset="0"/>
              </a:rPr>
              <a:pPr/>
              <a:t>10</a:t>
            </a:fld>
            <a:endParaRPr lang="hu-HU" altLang="hu-HU">
              <a:solidFill>
                <a:srgbClr val="003668"/>
              </a:solidFill>
              <a:latin typeface="Verdana" panose="020B0604030504040204" pitchFamily="34" charset="0"/>
            </a:endParaRPr>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artalom helye 1"/>
          <p:cNvSpPr>
            <a:spLocks noGrp="1"/>
          </p:cNvSpPr>
          <p:nvPr>
            <p:ph idx="1"/>
          </p:nvPr>
        </p:nvSpPr>
        <p:spPr bwMode="auto">
          <a:xfrm>
            <a:off x="357188" y="785813"/>
            <a:ext cx="8429625" cy="52403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a:buFont typeface="Arial" panose="020B0604020202020204" pitchFamily="34" charset="0"/>
              <a:buNone/>
            </a:pPr>
            <a:r>
              <a:rPr lang="hu-HU" altLang="hu-HU" sz="2000" b="1" dirty="0" err="1" smtClean="0"/>
              <a:t>Quality</a:t>
            </a:r>
            <a:r>
              <a:rPr lang="hu-HU" altLang="hu-HU" sz="2000" b="1" dirty="0" smtClean="0"/>
              <a:t> management </a:t>
            </a:r>
            <a:r>
              <a:rPr lang="hu-HU" altLang="hu-HU" sz="2000" b="1" dirty="0" err="1" smtClean="0"/>
              <a:t>documentation</a:t>
            </a:r>
            <a:r>
              <a:rPr lang="hu-HU" altLang="hu-HU" sz="2000" b="1" dirty="0" smtClean="0"/>
              <a:t> </a:t>
            </a:r>
            <a:r>
              <a:rPr lang="hu-HU" altLang="hu-HU" sz="2000" b="1" dirty="0" err="1" smtClean="0"/>
              <a:t>at</a:t>
            </a:r>
            <a:r>
              <a:rPr lang="hu-HU" altLang="hu-HU" sz="2000" b="1" dirty="0" smtClean="0"/>
              <a:t> </a:t>
            </a:r>
            <a:r>
              <a:rPr lang="hu-HU" altLang="hu-HU" sz="2000" b="1" dirty="0" err="1" smtClean="0"/>
              <a:t>the</a:t>
            </a:r>
            <a:r>
              <a:rPr lang="hu-HU" altLang="hu-HU" sz="2000" b="1" dirty="0" smtClean="0"/>
              <a:t> University of Pannonia</a:t>
            </a:r>
            <a:endParaRPr lang="hu-HU" altLang="hu-HU" sz="2000" dirty="0" smtClean="0"/>
          </a:p>
          <a:p>
            <a:pPr marL="0" indent="0">
              <a:buFont typeface="Arial" panose="020B0604020202020204" pitchFamily="34" charset="0"/>
              <a:buNone/>
            </a:pPr>
            <a:r>
              <a:rPr lang="hu-HU" altLang="hu-HU" sz="2000" b="1" dirty="0" smtClean="0"/>
              <a:t> </a:t>
            </a:r>
            <a:endParaRPr lang="hu-HU" altLang="hu-HU" sz="2000" dirty="0" smtClean="0"/>
          </a:p>
          <a:p>
            <a:pPr marL="0" indent="0">
              <a:buFont typeface="Arial" panose="020B0604020202020204" pitchFamily="34" charset="0"/>
              <a:buNone/>
            </a:pPr>
            <a:r>
              <a:rPr lang="hu-HU" altLang="hu-HU" sz="2000" b="1" dirty="0" err="1" smtClean="0"/>
              <a:t>Quality</a:t>
            </a:r>
            <a:r>
              <a:rPr lang="hu-HU" altLang="hu-HU" sz="2000" b="1" dirty="0" smtClean="0"/>
              <a:t> management </a:t>
            </a:r>
            <a:r>
              <a:rPr lang="hu-HU" altLang="hu-HU" sz="2000" b="1" dirty="0" err="1" smtClean="0"/>
              <a:t>docuemtns</a:t>
            </a:r>
            <a:r>
              <a:rPr lang="hu-HU" altLang="hu-HU" sz="2000" b="1" dirty="0" smtClean="0"/>
              <a:t> </a:t>
            </a:r>
            <a:r>
              <a:rPr lang="hu-HU" altLang="hu-HU" sz="2000" b="1" dirty="0" err="1" smtClean="0"/>
              <a:t>among</a:t>
            </a:r>
            <a:r>
              <a:rPr lang="hu-HU" altLang="hu-HU" sz="2000" b="1" dirty="0" smtClean="0"/>
              <a:t> </a:t>
            </a:r>
            <a:r>
              <a:rPr lang="hu-HU" altLang="hu-HU" sz="2000" b="1" dirty="0" err="1" smtClean="0"/>
              <a:t>the</a:t>
            </a:r>
            <a:r>
              <a:rPr lang="hu-HU" altLang="hu-HU" sz="2000" b="1" dirty="0" smtClean="0"/>
              <a:t> </a:t>
            </a:r>
            <a:r>
              <a:rPr lang="hu-HU" altLang="hu-HU" sz="2000" b="1" dirty="0" err="1" smtClean="0"/>
              <a:t>Rector’s</a:t>
            </a:r>
            <a:r>
              <a:rPr lang="hu-HU" altLang="hu-HU" sz="2000" b="1" dirty="0" smtClean="0"/>
              <a:t> </a:t>
            </a:r>
            <a:r>
              <a:rPr lang="hu-HU" altLang="hu-HU" sz="2000" b="1" dirty="0" err="1" smtClean="0"/>
              <a:t>decrees</a:t>
            </a:r>
            <a:r>
              <a:rPr lang="hu-HU" altLang="hu-HU" sz="2000" b="1" dirty="0" smtClean="0"/>
              <a:t>:</a:t>
            </a:r>
          </a:p>
          <a:p>
            <a:pPr marL="0" indent="0">
              <a:buFont typeface="Arial" panose="020B0604020202020204" pitchFamily="34" charset="0"/>
              <a:buNone/>
            </a:pPr>
            <a:endParaRPr lang="hu-HU" altLang="hu-HU" sz="2000" dirty="0" smtClean="0"/>
          </a:p>
          <a:p>
            <a:pPr marL="0" indent="0">
              <a:buFont typeface="Arial" panose="020B0604020202020204" pitchFamily="34" charset="0"/>
              <a:buNone/>
            </a:pPr>
            <a:r>
              <a:rPr lang="hu-HU" altLang="hu-HU" sz="2000" dirty="0" err="1" smtClean="0"/>
              <a:t>Rector’s</a:t>
            </a:r>
            <a:r>
              <a:rPr lang="hu-HU" altLang="hu-HU" sz="2000" dirty="0" smtClean="0"/>
              <a:t> </a:t>
            </a:r>
            <a:r>
              <a:rPr lang="hu-HU" altLang="hu-HU" sz="2000" dirty="0" err="1" smtClean="0"/>
              <a:t>decree</a:t>
            </a:r>
            <a:r>
              <a:rPr lang="hu-HU" altLang="hu-HU" sz="2000" dirty="0" smtClean="0"/>
              <a:t> 1/2016.(VII.1.)</a:t>
            </a:r>
          </a:p>
          <a:p>
            <a:pPr marL="0" indent="0">
              <a:buFont typeface="Arial" panose="020B0604020202020204" pitchFamily="34" charset="0"/>
              <a:buNone/>
            </a:pPr>
            <a:r>
              <a:rPr lang="hu-HU" altLang="hu-HU" sz="2000" dirty="0" err="1" smtClean="0">
                <a:hlinkClick r:id="rId2"/>
              </a:rPr>
              <a:t>About</a:t>
            </a:r>
            <a:r>
              <a:rPr lang="hu-HU" altLang="hu-HU" sz="2000" dirty="0" smtClean="0">
                <a:hlinkClick r:id="rId2"/>
              </a:rPr>
              <a:t> </a:t>
            </a:r>
            <a:r>
              <a:rPr lang="hu-HU" altLang="hu-HU" sz="2000" dirty="0" err="1" smtClean="0">
                <a:hlinkClick r:id="rId2"/>
              </a:rPr>
              <a:t>the</a:t>
            </a:r>
            <a:r>
              <a:rPr lang="hu-HU" altLang="hu-HU" sz="2000" dirty="0" smtClean="0">
                <a:hlinkClick r:id="rId2"/>
              </a:rPr>
              <a:t> </a:t>
            </a:r>
            <a:r>
              <a:rPr lang="hu-HU" altLang="hu-HU" sz="2000" dirty="0" err="1" smtClean="0">
                <a:hlinkClick r:id="rId2"/>
              </a:rPr>
              <a:t>Quality</a:t>
            </a:r>
            <a:r>
              <a:rPr lang="hu-HU" altLang="hu-HU" sz="2000" dirty="0" smtClean="0">
                <a:hlinkClick r:id="rId2"/>
              </a:rPr>
              <a:t> Management </a:t>
            </a:r>
            <a:r>
              <a:rPr lang="hu-HU" altLang="hu-HU" sz="2000" dirty="0" err="1" smtClean="0">
                <a:hlinkClick r:id="rId2"/>
              </a:rPr>
              <a:t>code</a:t>
            </a:r>
            <a:r>
              <a:rPr lang="hu-HU" altLang="hu-HU" sz="2000" dirty="0" smtClean="0">
                <a:hlinkClick r:id="rId2"/>
              </a:rPr>
              <a:t> of </a:t>
            </a:r>
            <a:r>
              <a:rPr lang="hu-HU" altLang="hu-HU" sz="2000" dirty="0" err="1" smtClean="0">
                <a:hlinkClick r:id="rId2"/>
              </a:rPr>
              <a:t>the</a:t>
            </a:r>
            <a:r>
              <a:rPr lang="hu-HU" altLang="hu-HU" sz="2000" dirty="0" smtClean="0">
                <a:hlinkClick r:id="rId2"/>
              </a:rPr>
              <a:t> University of Pannonia</a:t>
            </a:r>
            <a:endParaRPr lang="hu-HU" altLang="hu-HU" sz="2000" dirty="0" smtClean="0"/>
          </a:p>
          <a:p>
            <a:pPr marL="0" indent="0">
              <a:buFont typeface="Arial" panose="020B0604020202020204" pitchFamily="34" charset="0"/>
              <a:buNone/>
            </a:pPr>
            <a:r>
              <a:rPr lang="hu-HU" altLang="hu-HU" sz="2000" dirty="0" err="1" smtClean="0"/>
              <a:t>Quality</a:t>
            </a:r>
            <a:r>
              <a:rPr lang="hu-HU" altLang="hu-HU" sz="2000" dirty="0" smtClean="0"/>
              <a:t> Management </a:t>
            </a:r>
            <a:r>
              <a:rPr lang="hu-HU" altLang="hu-HU" sz="2000" dirty="0" err="1" smtClean="0"/>
              <a:t>Procedure</a:t>
            </a:r>
            <a:r>
              <a:rPr lang="hu-HU" altLang="hu-HU" sz="2000" dirty="0" smtClean="0"/>
              <a:t> PE-ME-04-01 - </a:t>
            </a:r>
            <a:r>
              <a:rPr lang="hu-HU" altLang="hu-HU" sz="2000" dirty="0" err="1" smtClean="0">
                <a:hlinkClick r:id="rId3"/>
              </a:rPr>
              <a:t>Document</a:t>
            </a:r>
            <a:r>
              <a:rPr lang="hu-HU" altLang="hu-HU" sz="2000" dirty="0" smtClean="0">
                <a:hlinkClick r:id="rId3"/>
              </a:rPr>
              <a:t> and </a:t>
            </a:r>
            <a:r>
              <a:rPr lang="hu-HU" altLang="hu-HU" sz="2000" dirty="0" err="1" smtClean="0">
                <a:hlinkClick r:id="rId3"/>
              </a:rPr>
              <a:t>Record</a:t>
            </a:r>
            <a:r>
              <a:rPr lang="hu-HU" altLang="hu-HU" sz="2000" dirty="0" smtClean="0">
                <a:hlinkClick r:id="rId3"/>
              </a:rPr>
              <a:t> </a:t>
            </a:r>
            <a:r>
              <a:rPr lang="hu-HU" altLang="hu-HU" sz="2000" dirty="0" err="1" smtClean="0">
                <a:hlinkClick r:id="rId3"/>
              </a:rPr>
              <a:t>handling</a:t>
            </a:r>
            <a:endParaRPr lang="hu-HU" altLang="hu-HU" sz="2000" dirty="0" smtClean="0"/>
          </a:p>
          <a:p>
            <a:pPr marL="0" indent="0">
              <a:buFont typeface="Arial" panose="020B0604020202020204" pitchFamily="34" charset="0"/>
              <a:buNone/>
            </a:pPr>
            <a:r>
              <a:rPr lang="hu-HU" altLang="hu-HU" sz="2000" dirty="0" err="1" smtClean="0"/>
              <a:t>Quality</a:t>
            </a:r>
            <a:r>
              <a:rPr lang="hu-HU" altLang="hu-HU" sz="2000" dirty="0" smtClean="0"/>
              <a:t> Management </a:t>
            </a:r>
            <a:r>
              <a:rPr lang="hu-HU" altLang="hu-HU" sz="2000" dirty="0" err="1" smtClean="0"/>
              <a:t>Procedure</a:t>
            </a:r>
            <a:r>
              <a:rPr lang="hu-HU" altLang="hu-HU" sz="2000" dirty="0" smtClean="0"/>
              <a:t> PE-ME-04-02 - </a:t>
            </a:r>
            <a:r>
              <a:rPr lang="hu-HU" altLang="hu-HU" sz="2000" dirty="0" smtClean="0">
                <a:hlinkClick r:id="rId4"/>
              </a:rPr>
              <a:t>Backup </a:t>
            </a:r>
            <a:r>
              <a:rPr lang="hu-HU" altLang="hu-HU" sz="2000" dirty="0" err="1" smtClean="0">
                <a:hlinkClick r:id="rId4"/>
              </a:rPr>
              <a:t>saves</a:t>
            </a:r>
            <a:r>
              <a:rPr lang="hu-HU" altLang="hu-HU" sz="2000" dirty="0" smtClean="0">
                <a:hlinkClick r:id="rId4"/>
              </a:rPr>
              <a:t> </a:t>
            </a:r>
            <a:r>
              <a:rPr lang="hu-HU" altLang="hu-HU" sz="2000" dirty="0" err="1" smtClean="0">
                <a:hlinkClick r:id="rId4"/>
              </a:rPr>
              <a:t>for</a:t>
            </a:r>
            <a:r>
              <a:rPr lang="hu-HU" altLang="hu-HU" sz="2000" dirty="0" smtClean="0">
                <a:hlinkClick r:id="rId4"/>
              </a:rPr>
              <a:t> </a:t>
            </a:r>
            <a:r>
              <a:rPr lang="hu-HU" altLang="hu-HU" sz="2000" dirty="0" err="1" smtClean="0">
                <a:hlinkClick r:id="rId4"/>
              </a:rPr>
              <a:t>electronic</a:t>
            </a:r>
            <a:r>
              <a:rPr lang="hu-HU" altLang="hu-HU" sz="2000" dirty="0" smtClean="0">
                <a:hlinkClick r:id="rId4"/>
              </a:rPr>
              <a:t> </a:t>
            </a:r>
            <a:r>
              <a:rPr lang="hu-HU" altLang="hu-HU" sz="2000" dirty="0" err="1" smtClean="0">
                <a:hlinkClick r:id="rId4"/>
              </a:rPr>
              <a:t>documents</a:t>
            </a:r>
            <a:endParaRPr lang="hu-HU" altLang="hu-HU" sz="2000" dirty="0" smtClean="0"/>
          </a:p>
        </p:txBody>
      </p:sp>
      <p:sp>
        <p:nvSpPr>
          <p:cNvPr id="18435" name="Cím 2"/>
          <p:cNvSpPr>
            <a:spLocks noGrp="1"/>
          </p:cNvSpPr>
          <p:nvPr>
            <p:ph type="title"/>
          </p:nvPr>
        </p:nvSpPr>
        <p:spPr bwMode="auto">
          <a:xfrm>
            <a:off x="377825" y="17463"/>
            <a:ext cx="8408988" cy="5000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hu-HU" sz="2000" dirty="0" err="1"/>
              <a:t>Controls</a:t>
            </a:r>
            <a:r>
              <a:rPr lang="hu-HU" sz="2000" dirty="0"/>
              <a:t>, </a:t>
            </a:r>
            <a:r>
              <a:rPr lang="hu-HU" sz="2000" dirty="0" err="1"/>
              <a:t>procedures</a:t>
            </a:r>
            <a:r>
              <a:rPr lang="hu-HU" sz="2000" dirty="0"/>
              <a:t>, and </a:t>
            </a:r>
            <a:r>
              <a:rPr lang="hu-HU" sz="2000" dirty="0" err="1"/>
              <a:t>documentation</a:t>
            </a:r>
            <a:r>
              <a:rPr lang="hu-HU" sz="2000" dirty="0"/>
              <a:t> in </a:t>
            </a:r>
            <a:r>
              <a:rPr lang="hu-HU" sz="2000" dirty="0" err="1"/>
              <a:t>the</a:t>
            </a:r>
            <a:r>
              <a:rPr lang="hu-HU" sz="2000" dirty="0"/>
              <a:t> </a:t>
            </a:r>
            <a:r>
              <a:rPr lang="hu-HU" sz="2000" dirty="0" err="1"/>
              <a:t>quality</a:t>
            </a:r>
            <a:r>
              <a:rPr lang="hu-HU" sz="2000" dirty="0"/>
              <a:t> management </a:t>
            </a:r>
            <a:r>
              <a:rPr lang="hu-HU" sz="2000" dirty="0" err="1"/>
              <a:t>system</a:t>
            </a:r>
            <a:r>
              <a:rPr lang="hu-HU" sz="2000" dirty="0"/>
              <a:t/>
            </a:r>
            <a:br>
              <a:rPr lang="hu-HU" sz="2000" dirty="0"/>
            </a:br>
            <a:endParaRPr lang="hu-HU" altLang="hu-HU" sz="2000" dirty="0" smtClean="0"/>
          </a:p>
        </p:txBody>
      </p:sp>
      <p:sp>
        <p:nvSpPr>
          <p:cNvPr id="18436" name="Dia számának helye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A3ACB607-91F3-472E-BB65-8F07EBE85D0C}" type="slidenum">
              <a:rPr lang="hu-HU" altLang="hu-HU">
                <a:solidFill>
                  <a:srgbClr val="003668"/>
                </a:solidFill>
                <a:latin typeface="Verdana" panose="020B0604030504040204" pitchFamily="34" charset="0"/>
              </a:rPr>
              <a:pPr/>
              <a:t>11</a:t>
            </a:fld>
            <a:endParaRPr lang="hu-HU" altLang="hu-HU">
              <a:solidFill>
                <a:srgbClr val="003668"/>
              </a:solidFill>
              <a:latin typeface="Verdana" panose="020B0604030504040204"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artalom helye 1"/>
          <p:cNvSpPr>
            <a:spLocks noGrp="1"/>
          </p:cNvSpPr>
          <p:nvPr>
            <p:ph idx="1"/>
          </p:nvPr>
        </p:nvSpPr>
        <p:spPr>
          <a:xfrm>
            <a:off x="357188" y="785813"/>
            <a:ext cx="8429625" cy="5240337"/>
          </a:xfrm>
        </p:spPr>
        <p:txBody>
          <a:bodyPr/>
          <a:lstStyle/>
          <a:p>
            <a:pPr marL="0" indent="0">
              <a:buFont typeface="Arial" charset="0"/>
              <a:buNone/>
              <a:defRPr/>
            </a:pPr>
            <a:r>
              <a:rPr lang="hu-HU" altLang="hu-HU" sz="2000" dirty="0" err="1"/>
              <a:t>Quality</a:t>
            </a:r>
            <a:r>
              <a:rPr lang="hu-HU" altLang="hu-HU" sz="2000" dirty="0"/>
              <a:t> Management </a:t>
            </a:r>
            <a:r>
              <a:rPr lang="hu-HU" altLang="hu-HU" sz="2000" dirty="0" err="1"/>
              <a:t>Procedure</a:t>
            </a:r>
            <a:r>
              <a:rPr lang="hu-HU" altLang="hu-HU" sz="2000" dirty="0"/>
              <a:t> </a:t>
            </a:r>
            <a:r>
              <a:rPr lang="hu-HU" sz="2000" dirty="0" smtClean="0"/>
              <a:t>PE-ME-06-01 -</a:t>
            </a:r>
            <a:r>
              <a:rPr lang="hu-HU" sz="2000" dirty="0"/>
              <a:t> </a:t>
            </a:r>
            <a:r>
              <a:rPr lang="hu-HU" sz="2000" dirty="0" err="1" smtClean="0">
                <a:hlinkClick r:id="rId2"/>
              </a:rPr>
              <a:t>Central</a:t>
            </a:r>
            <a:r>
              <a:rPr lang="hu-HU" sz="2000" dirty="0" smtClean="0">
                <a:hlinkClick r:id="rId2"/>
              </a:rPr>
              <a:t> IT </a:t>
            </a:r>
            <a:r>
              <a:rPr lang="hu-HU" sz="2000" dirty="0" err="1" smtClean="0">
                <a:hlinkClick r:id="rId2"/>
              </a:rPr>
              <a:t>services</a:t>
            </a:r>
            <a:endParaRPr lang="hu-HU" sz="2000" dirty="0"/>
          </a:p>
          <a:p>
            <a:pPr marL="0" indent="0">
              <a:buFont typeface="Arial" charset="0"/>
              <a:buNone/>
              <a:defRPr/>
            </a:pPr>
            <a:r>
              <a:rPr lang="hu-HU" altLang="hu-HU" sz="2000" dirty="0" err="1"/>
              <a:t>Quality</a:t>
            </a:r>
            <a:r>
              <a:rPr lang="hu-HU" altLang="hu-HU" sz="2000" dirty="0"/>
              <a:t> Management </a:t>
            </a:r>
            <a:r>
              <a:rPr lang="hu-HU" altLang="hu-HU" sz="2000" dirty="0" err="1"/>
              <a:t>Procedure</a:t>
            </a:r>
            <a:r>
              <a:rPr lang="hu-HU" altLang="hu-HU" sz="2000" dirty="0"/>
              <a:t> </a:t>
            </a:r>
            <a:r>
              <a:rPr lang="hu-HU" sz="2000" dirty="0" smtClean="0"/>
              <a:t>PE-ME-07-01 -</a:t>
            </a:r>
            <a:r>
              <a:rPr lang="hu-HU" sz="2000" dirty="0"/>
              <a:t> </a:t>
            </a:r>
            <a:r>
              <a:rPr lang="hu-HU" sz="2000" dirty="0" err="1" smtClean="0">
                <a:hlinkClick r:id="rId3"/>
              </a:rPr>
              <a:t>Measuring</a:t>
            </a:r>
            <a:r>
              <a:rPr lang="hu-HU" sz="2000" dirty="0" smtClean="0">
                <a:hlinkClick r:id="rId3"/>
              </a:rPr>
              <a:t> </a:t>
            </a:r>
            <a:r>
              <a:rPr lang="hu-HU" sz="2000" dirty="0" err="1" smtClean="0">
                <a:hlinkClick r:id="rId3"/>
              </a:rPr>
              <a:t>instruments</a:t>
            </a:r>
            <a:endParaRPr lang="hu-HU" sz="2000" dirty="0"/>
          </a:p>
          <a:p>
            <a:pPr marL="0" indent="0">
              <a:buFont typeface="Arial" charset="0"/>
              <a:buNone/>
              <a:defRPr/>
            </a:pPr>
            <a:r>
              <a:rPr lang="hu-HU" altLang="hu-HU" sz="2000" dirty="0" err="1"/>
              <a:t>Quality</a:t>
            </a:r>
            <a:r>
              <a:rPr lang="hu-HU" altLang="hu-HU" sz="2000" dirty="0"/>
              <a:t> Management </a:t>
            </a:r>
            <a:r>
              <a:rPr lang="hu-HU" altLang="hu-HU" sz="2000" dirty="0" err="1"/>
              <a:t>Procedure</a:t>
            </a:r>
            <a:r>
              <a:rPr lang="hu-HU" altLang="hu-HU" sz="2000" dirty="0"/>
              <a:t> </a:t>
            </a:r>
            <a:r>
              <a:rPr lang="hu-HU" sz="2000" dirty="0" smtClean="0"/>
              <a:t>PE-ME-04-02 -</a:t>
            </a:r>
            <a:r>
              <a:rPr lang="hu-HU" sz="2000" dirty="0"/>
              <a:t> </a:t>
            </a:r>
            <a:r>
              <a:rPr lang="hu-HU" sz="2000" dirty="0" smtClean="0">
                <a:hlinkClick r:id="rId4"/>
              </a:rPr>
              <a:t>Starting and </a:t>
            </a:r>
            <a:r>
              <a:rPr lang="hu-HU" sz="2000" dirty="0" err="1" smtClean="0">
                <a:hlinkClick r:id="rId4"/>
              </a:rPr>
              <a:t>modifying</a:t>
            </a:r>
            <a:r>
              <a:rPr lang="hu-HU" sz="2000" dirty="0" smtClean="0">
                <a:hlinkClick r:id="rId4"/>
              </a:rPr>
              <a:t> </a:t>
            </a:r>
            <a:r>
              <a:rPr lang="hu-HU" sz="2000" dirty="0" err="1" smtClean="0">
                <a:hlinkClick r:id="rId4"/>
              </a:rPr>
              <a:t>study</a:t>
            </a:r>
            <a:r>
              <a:rPr lang="hu-HU" sz="2000" dirty="0" smtClean="0">
                <a:hlinkClick r:id="rId4"/>
              </a:rPr>
              <a:t> </a:t>
            </a:r>
            <a:r>
              <a:rPr lang="hu-HU" sz="2000" dirty="0" err="1" smtClean="0">
                <a:hlinkClick r:id="rId4"/>
              </a:rPr>
              <a:t>programmes</a:t>
            </a:r>
            <a:endParaRPr lang="hu-HU" sz="2000" dirty="0"/>
          </a:p>
          <a:p>
            <a:pPr marL="0" indent="0">
              <a:buFont typeface="Arial" charset="0"/>
              <a:buNone/>
              <a:defRPr/>
            </a:pPr>
            <a:r>
              <a:rPr lang="hu-HU" altLang="hu-HU" sz="2000" dirty="0" err="1"/>
              <a:t>Quality</a:t>
            </a:r>
            <a:r>
              <a:rPr lang="hu-HU" altLang="hu-HU" sz="2000" dirty="0"/>
              <a:t> Management </a:t>
            </a:r>
            <a:r>
              <a:rPr lang="hu-HU" altLang="hu-HU" sz="2000" dirty="0" err="1"/>
              <a:t>Procedure</a:t>
            </a:r>
            <a:r>
              <a:rPr lang="hu-HU" altLang="hu-HU" sz="2000" dirty="0"/>
              <a:t> </a:t>
            </a:r>
            <a:r>
              <a:rPr lang="hu-HU" sz="2000" dirty="0" smtClean="0"/>
              <a:t>PE-ME-08-01 -</a:t>
            </a:r>
            <a:r>
              <a:rPr lang="hu-HU" sz="2000" dirty="0"/>
              <a:t> </a:t>
            </a:r>
            <a:r>
              <a:rPr lang="hu-HU" sz="2000" dirty="0" err="1" smtClean="0">
                <a:hlinkClick r:id="rId5"/>
              </a:rPr>
              <a:t>Internal</a:t>
            </a:r>
            <a:r>
              <a:rPr lang="hu-HU" sz="2000" dirty="0" smtClean="0">
                <a:hlinkClick r:id="rId5"/>
              </a:rPr>
              <a:t> </a:t>
            </a:r>
            <a:r>
              <a:rPr lang="hu-HU" sz="2000" dirty="0" err="1" smtClean="0">
                <a:hlinkClick r:id="rId5"/>
              </a:rPr>
              <a:t>audits</a:t>
            </a:r>
            <a:endParaRPr lang="hu-HU" sz="2000" dirty="0"/>
          </a:p>
          <a:p>
            <a:pPr marL="0" indent="0">
              <a:buFont typeface="Arial" charset="0"/>
              <a:buNone/>
              <a:defRPr/>
            </a:pPr>
            <a:r>
              <a:rPr lang="hu-HU" altLang="hu-HU" sz="2000" dirty="0" err="1"/>
              <a:t>Quality</a:t>
            </a:r>
            <a:r>
              <a:rPr lang="hu-HU" altLang="hu-HU" sz="2000" dirty="0"/>
              <a:t> Management </a:t>
            </a:r>
            <a:r>
              <a:rPr lang="hu-HU" altLang="hu-HU" sz="2000" dirty="0" err="1"/>
              <a:t>Procedure</a:t>
            </a:r>
            <a:r>
              <a:rPr lang="hu-HU" altLang="hu-HU" sz="2000" dirty="0"/>
              <a:t> </a:t>
            </a:r>
            <a:r>
              <a:rPr lang="hu-HU" sz="2000" dirty="0" smtClean="0"/>
              <a:t>PE-ME-08-02 -</a:t>
            </a:r>
            <a:r>
              <a:rPr lang="hu-HU" sz="2000" dirty="0"/>
              <a:t> </a:t>
            </a:r>
            <a:r>
              <a:rPr lang="hu-HU" sz="2000" dirty="0" smtClean="0">
                <a:hlinkClick r:id="rId6"/>
              </a:rPr>
              <a:t>IT </a:t>
            </a:r>
            <a:r>
              <a:rPr lang="hu-HU" sz="2000" dirty="0" err="1" smtClean="0">
                <a:hlinkClick r:id="rId6"/>
              </a:rPr>
              <a:t>audits</a:t>
            </a:r>
            <a:endParaRPr lang="hu-HU" sz="2000" dirty="0"/>
          </a:p>
          <a:p>
            <a:pPr marL="0" indent="0">
              <a:buFont typeface="Arial" charset="0"/>
              <a:buNone/>
              <a:defRPr/>
            </a:pPr>
            <a:r>
              <a:rPr lang="hu-HU" altLang="hu-HU" sz="2000" dirty="0" err="1"/>
              <a:t>Quality</a:t>
            </a:r>
            <a:r>
              <a:rPr lang="hu-HU" altLang="hu-HU" sz="2000" dirty="0"/>
              <a:t> Management </a:t>
            </a:r>
            <a:r>
              <a:rPr lang="hu-HU" altLang="hu-HU" sz="2000" dirty="0" err="1"/>
              <a:t>Procedure</a:t>
            </a:r>
            <a:r>
              <a:rPr lang="hu-HU" altLang="hu-HU" sz="2000" dirty="0"/>
              <a:t> </a:t>
            </a:r>
            <a:r>
              <a:rPr lang="hu-HU" sz="2000" dirty="0" smtClean="0"/>
              <a:t>PE-ME-08-03 -</a:t>
            </a:r>
            <a:r>
              <a:rPr lang="hu-HU" sz="2000" dirty="0"/>
              <a:t> </a:t>
            </a:r>
            <a:r>
              <a:rPr lang="hu-HU" sz="2000" dirty="0" smtClean="0">
                <a:hlinkClick r:id="rId7"/>
              </a:rPr>
              <a:t>Non-</a:t>
            </a:r>
            <a:r>
              <a:rPr lang="hu-HU" sz="2000" dirty="0" err="1" smtClean="0">
                <a:hlinkClick r:id="rId7"/>
              </a:rPr>
              <a:t>compliant</a:t>
            </a:r>
            <a:r>
              <a:rPr lang="hu-HU" sz="2000" dirty="0" smtClean="0">
                <a:hlinkClick r:id="rId7"/>
              </a:rPr>
              <a:t> </a:t>
            </a:r>
            <a:r>
              <a:rPr lang="hu-HU" sz="2000" dirty="0" err="1" smtClean="0">
                <a:hlinkClick r:id="rId7"/>
              </a:rPr>
              <a:t>activities</a:t>
            </a:r>
            <a:endParaRPr lang="hu-HU" sz="2000" dirty="0"/>
          </a:p>
          <a:p>
            <a:pPr>
              <a:buFont typeface="Arial" charset="0"/>
              <a:buChar char="•"/>
              <a:defRPr/>
            </a:pPr>
            <a:endParaRPr lang="hu-HU" dirty="0"/>
          </a:p>
        </p:txBody>
      </p:sp>
      <p:sp>
        <p:nvSpPr>
          <p:cNvPr id="19460" name="Dia számának helye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02DBA5F9-51B7-47DD-80B1-8A37F72333D9}" type="slidenum">
              <a:rPr lang="hu-HU" altLang="hu-HU">
                <a:solidFill>
                  <a:srgbClr val="003668"/>
                </a:solidFill>
                <a:latin typeface="Verdana" panose="020B0604030504040204" pitchFamily="34" charset="0"/>
              </a:rPr>
              <a:pPr/>
              <a:t>12</a:t>
            </a:fld>
            <a:endParaRPr lang="hu-HU" altLang="hu-HU">
              <a:solidFill>
                <a:srgbClr val="003668"/>
              </a:solidFill>
              <a:latin typeface="Verdana" panose="020B0604030504040204" pitchFamily="34" charset="0"/>
            </a:endParaRPr>
          </a:p>
        </p:txBody>
      </p:sp>
      <p:sp>
        <p:nvSpPr>
          <p:cNvPr id="7" name="Cím 2"/>
          <p:cNvSpPr>
            <a:spLocks noGrp="1"/>
          </p:cNvSpPr>
          <p:nvPr>
            <p:ph type="title"/>
          </p:nvPr>
        </p:nvSpPr>
        <p:spPr bwMode="auto">
          <a:xfrm>
            <a:off x="377825" y="17463"/>
            <a:ext cx="8408988" cy="5000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hu-HU" sz="2000" dirty="0" err="1"/>
              <a:t>Controls</a:t>
            </a:r>
            <a:r>
              <a:rPr lang="hu-HU" sz="2000" dirty="0"/>
              <a:t>, </a:t>
            </a:r>
            <a:r>
              <a:rPr lang="hu-HU" sz="2000" dirty="0" err="1"/>
              <a:t>procedures</a:t>
            </a:r>
            <a:r>
              <a:rPr lang="hu-HU" sz="2000" dirty="0"/>
              <a:t>, and </a:t>
            </a:r>
            <a:r>
              <a:rPr lang="hu-HU" sz="2000" dirty="0" err="1"/>
              <a:t>documentation</a:t>
            </a:r>
            <a:r>
              <a:rPr lang="hu-HU" sz="2000" dirty="0"/>
              <a:t> in </a:t>
            </a:r>
            <a:r>
              <a:rPr lang="hu-HU" sz="2000" dirty="0" err="1"/>
              <a:t>the</a:t>
            </a:r>
            <a:r>
              <a:rPr lang="hu-HU" sz="2000" dirty="0"/>
              <a:t> </a:t>
            </a:r>
            <a:r>
              <a:rPr lang="hu-HU" sz="2000" dirty="0" err="1"/>
              <a:t>quality</a:t>
            </a:r>
            <a:r>
              <a:rPr lang="hu-HU" sz="2000" dirty="0"/>
              <a:t> management </a:t>
            </a:r>
            <a:r>
              <a:rPr lang="hu-HU" sz="2000" dirty="0" err="1"/>
              <a:t>system</a:t>
            </a:r>
            <a:r>
              <a:rPr lang="hu-HU" sz="2000" dirty="0"/>
              <a:t/>
            </a:r>
            <a:br>
              <a:rPr lang="hu-HU" sz="2000" dirty="0"/>
            </a:br>
            <a:endParaRPr lang="hu-HU" altLang="hu-HU" sz="2000" dirty="0" smtClean="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artalom helye 1"/>
          <p:cNvSpPr>
            <a:spLocks noGrp="1"/>
          </p:cNvSpPr>
          <p:nvPr>
            <p:ph idx="1"/>
          </p:nvPr>
        </p:nvSpPr>
        <p:spPr>
          <a:xfrm>
            <a:off x="357188" y="785813"/>
            <a:ext cx="8429625" cy="5240337"/>
          </a:xfrm>
        </p:spPr>
        <p:txBody>
          <a:bodyPr/>
          <a:lstStyle/>
          <a:p>
            <a:pPr marL="0" indent="0">
              <a:buFont typeface="Arial" charset="0"/>
              <a:buNone/>
              <a:defRPr/>
            </a:pPr>
            <a:r>
              <a:rPr lang="hu-HU" sz="2000" dirty="0" err="1" smtClean="0"/>
              <a:t>Rector’s</a:t>
            </a:r>
            <a:r>
              <a:rPr lang="hu-HU" sz="2000" dirty="0" smtClean="0"/>
              <a:t> </a:t>
            </a:r>
            <a:r>
              <a:rPr lang="hu-HU" sz="2000" dirty="0" err="1" smtClean="0"/>
              <a:t>decree</a:t>
            </a:r>
            <a:r>
              <a:rPr lang="hu-HU" sz="2000" dirty="0" smtClean="0"/>
              <a:t> 2/2014</a:t>
            </a:r>
            <a:r>
              <a:rPr lang="hu-HU" sz="2000" dirty="0"/>
              <a:t>. (III.01</a:t>
            </a:r>
            <a:r>
              <a:rPr lang="hu-HU" sz="2000" dirty="0" smtClean="0"/>
              <a:t>.)</a:t>
            </a:r>
            <a:endParaRPr lang="hu-HU" sz="2000" dirty="0"/>
          </a:p>
          <a:p>
            <a:pPr marL="0" indent="0">
              <a:buFont typeface="Arial" charset="0"/>
              <a:buNone/>
              <a:defRPr/>
            </a:pPr>
            <a:r>
              <a:rPr lang="hu-HU" sz="2000" dirty="0" err="1" smtClean="0">
                <a:hlinkClick r:id="rId2"/>
              </a:rPr>
              <a:t>Quality</a:t>
            </a:r>
            <a:r>
              <a:rPr lang="hu-HU" sz="2000" dirty="0" smtClean="0">
                <a:hlinkClick r:id="rId2"/>
              </a:rPr>
              <a:t> Management </a:t>
            </a:r>
            <a:r>
              <a:rPr lang="hu-HU" sz="2000" dirty="0" err="1" smtClean="0">
                <a:hlinkClick r:id="rId2"/>
              </a:rPr>
              <a:t>Procedure</a:t>
            </a:r>
            <a:r>
              <a:rPr lang="hu-HU" sz="2000" dirty="0" smtClean="0">
                <a:hlinkClick r:id="rId2"/>
              </a:rPr>
              <a:t> PE-ME-08-04 – The </a:t>
            </a:r>
            <a:r>
              <a:rPr lang="hu-HU" sz="2000" dirty="0" err="1" smtClean="0">
                <a:hlinkClick r:id="rId2"/>
              </a:rPr>
              <a:t>modular</a:t>
            </a:r>
            <a:r>
              <a:rPr lang="hu-HU" sz="2000" dirty="0" smtClean="0">
                <a:hlinkClick r:id="rId2"/>
              </a:rPr>
              <a:t> </a:t>
            </a:r>
            <a:r>
              <a:rPr lang="hu-HU" sz="2000" dirty="0" err="1" smtClean="0">
                <a:hlinkClick r:id="rId2"/>
              </a:rPr>
              <a:t>quality</a:t>
            </a:r>
            <a:r>
              <a:rPr lang="hu-HU" sz="2000" dirty="0" smtClean="0">
                <a:hlinkClick r:id="rId2"/>
              </a:rPr>
              <a:t> </a:t>
            </a:r>
            <a:r>
              <a:rPr lang="hu-HU" sz="2000" dirty="0" err="1" smtClean="0">
                <a:hlinkClick r:id="rId2"/>
              </a:rPr>
              <a:t>assessment</a:t>
            </a:r>
            <a:r>
              <a:rPr lang="hu-HU" sz="2000" dirty="0" smtClean="0">
                <a:hlinkClick r:id="rId2"/>
              </a:rPr>
              <a:t> </a:t>
            </a:r>
            <a:r>
              <a:rPr lang="hu-HU" sz="2000" dirty="0" err="1" smtClean="0">
                <a:hlinkClick r:id="rId2"/>
              </a:rPr>
              <a:t>system</a:t>
            </a:r>
            <a:r>
              <a:rPr lang="hu-HU" sz="2000" dirty="0" smtClean="0">
                <a:hlinkClick r:id="rId2"/>
              </a:rPr>
              <a:t> of </a:t>
            </a:r>
            <a:r>
              <a:rPr lang="hu-HU" sz="2000" dirty="0" err="1" smtClean="0">
                <a:hlinkClick r:id="rId2"/>
              </a:rPr>
              <a:t>the</a:t>
            </a:r>
            <a:r>
              <a:rPr lang="hu-HU" sz="2000" dirty="0" smtClean="0">
                <a:hlinkClick r:id="rId2"/>
              </a:rPr>
              <a:t> University of Pannonia</a:t>
            </a:r>
            <a:endParaRPr lang="hu-HU" sz="2000" dirty="0"/>
          </a:p>
          <a:p>
            <a:pPr>
              <a:buFont typeface="Arial" charset="0"/>
              <a:buChar char="•"/>
              <a:defRPr/>
            </a:pPr>
            <a:endParaRPr lang="hu-HU" sz="2000" dirty="0"/>
          </a:p>
          <a:p>
            <a:pPr marL="0" indent="0">
              <a:buFont typeface="Arial" charset="0"/>
              <a:buNone/>
              <a:defRPr/>
            </a:pPr>
            <a:r>
              <a:rPr lang="hu-HU" sz="2000" dirty="0" smtClean="0">
                <a:hlinkClick r:id="rId3"/>
              </a:rPr>
              <a:t>The </a:t>
            </a:r>
            <a:r>
              <a:rPr lang="hu-HU" sz="2000" dirty="0" err="1" smtClean="0">
                <a:hlinkClick r:id="rId3"/>
              </a:rPr>
              <a:t>quality</a:t>
            </a:r>
            <a:r>
              <a:rPr lang="hu-HU" sz="2000" dirty="0" smtClean="0">
                <a:hlinkClick r:id="rId3"/>
              </a:rPr>
              <a:t> management </a:t>
            </a:r>
            <a:r>
              <a:rPr lang="hu-HU" sz="2000" dirty="0" err="1" smtClean="0">
                <a:hlinkClick r:id="rId3"/>
              </a:rPr>
              <a:t>handbook</a:t>
            </a:r>
            <a:r>
              <a:rPr lang="hu-HU" sz="2000" dirty="0" smtClean="0">
                <a:hlinkClick r:id="rId3"/>
              </a:rPr>
              <a:t> of </a:t>
            </a:r>
            <a:r>
              <a:rPr lang="hu-HU" sz="2000" dirty="0" err="1" smtClean="0">
                <a:hlinkClick r:id="rId3"/>
              </a:rPr>
              <a:t>the</a:t>
            </a:r>
            <a:r>
              <a:rPr lang="hu-HU" sz="2000" dirty="0" smtClean="0">
                <a:hlinkClick r:id="rId3"/>
              </a:rPr>
              <a:t> University of Pannonia</a:t>
            </a:r>
            <a:endParaRPr lang="hu-HU" sz="2000" dirty="0"/>
          </a:p>
          <a:p>
            <a:pPr marL="0" indent="0">
              <a:buFont typeface="Arial" charset="0"/>
              <a:buNone/>
              <a:defRPr/>
            </a:pPr>
            <a:r>
              <a:rPr lang="hu-HU" sz="2000" dirty="0" err="1" smtClean="0">
                <a:hlinkClick r:id="rId4"/>
              </a:rPr>
              <a:t>Course</a:t>
            </a:r>
            <a:r>
              <a:rPr lang="hu-HU" sz="2000" dirty="0" smtClean="0">
                <a:hlinkClick r:id="rId4"/>
              </a:rPr>
              <a:t> </a:t>
            </a:r>
            <a:r>
              <a:rPr lang="hu-HU" sz="2000" dirty="0" err="1" smtClean="0">
                <a:hlinkClick r:id="rId4"/>
              </a:rPr>
              <a:t>evaluation</a:t>
            </a:r>
            <a:r>
              <a:rPr lang="hu-HU" sz="2000" dirty="0" smtClean="0">
                <a:hlinkClick r:id="rId4"/>
              </a:rPr>
              <a:t> </a:t>
            </a:r>
            <a:r>
              <a:rPr lang="hu-HU" sz="2000" dirty="0" err="1" smtClean="0">
                <a:hlinkClick r:id="rId4"/>
              </a:rPr>
              <a:t>handbook</a:t>
            </a:r>
            <a:endParaRPr lang="hu-HU" sz="2000" dirty="0"/>
          </a:p>
          <a:p>
            <a:pPr marL="0" indent="0">
              <a:buFont typeface="Arial" charset="0"/>
              <a:buNone/>
              <a:defRPr/>
            </a:pPr>
            <a:r>
              <a:rPr lang="hu-HU" sz="2000" dirty="0" err="1" smtClean="0">
                <a:hlinkClick r:id="rId5"/>
              </a:rPr>
              <a:t>Internal</a:t>
            </a:r>
            <a:r>
              <a:rPr lang="hu-HU" sz="2000" dirty="0" smtClean="0">
                <a:hlinkClick r:id="rId5"/>
              </a:rPr>
              <a:t> </a:t>
            </a:r>
            <a:r>
              <a:rPr lang="hu-HU" sz="2000" dirty="0" err="1" smtClean="0">
                <a:hlinkClick r:id="rId5"/>
              </a:rPr>
              <a:t>control</a:t>
            </a:r>
            <a:r>
              <a:rPr lang="hu-HU" sz="2000" dirty="0" smtClean="0">
                <a:hlinkClick r:id="rId5"/>
              </a:rPr>
              <a:t> </a:t>
            </a:r>
            <a:r>
              <a:rPr lang="hu-HU" sz="2000" dirty="0" err="1" smtClean="0">
                <a:hlinkClick r:id="rId5"/>
              </a:rPr>
              <a:t>system</a:t>
            </a:r>
            <a:r>
              <a:rPr lang="hu-HU" sz="2000" dirty="0" smtClean="0">
                <a:hlinkClick r:id="rId5"/>
              </a:rPr>
              <a:t> </a:t>
            </a:r>
            <a:r>
              <a:rPr lang="hu-HU" sz="2000" dirty="0" err="1" smtClean="0">
                <a:hlinkClick r:id="rId5"/>
              </a:rPr>
              <a:t>handbook</a:t>
            </a:r>
            <a:endParaRPr lang="hu-HU" sz="2000" dirty="0"/>
          </a:p>
          <a:p>
            <a:pPr>
              <a:buFont typeface="Arial" charset="0"/>
              <a:buChar char="•"/>
              <a:defRPr/>
            </a:pPr>
            <a:endParaRPr lang="hu-HU" sz="2000" dirty="0"/>
          </a:p>
          <a:p>
            <a:pPr marL="0" indent="0">
              <a:buFont typeface="Arial" charset="0"/>
              <a:buNone/>
              <a:defRPr/>
            </a:pPr>
            <a:r>
              <a:rPr lang="hu-HU" sz="2000" b="1" dirty="0" smtClean="0"/>
              <a:t>The </a:t>
            </a:r>
            <a:r>
              <a:rPr lang="hu-HU" sz="2000" b="1" dirty="0" err="1" smtClean="0"/>
              <a:t>quality</a:t>
            </a:r>
            <a:r>
              <a:rPr lang="hu-HU" sz="2000" b="1" dirty="0" smtClean="0"/>
              <a:t> management </a:t>
            </a:r>
            <a:r>
              <a:rPr lang="hu-HU" sz="2000" b="1" dirty="0" err="1" smtClean="0"/>
              <a:t>documents</a:t>
            </a:r>
            <a:r>
              <a:rPr lang="hu-HU" sz="2000" b="1" dirty="0" smtClean="0"/>
              <a:t> of </a:t>
            </a:r>
            <a:r>
              <a:rPr lang="hu-HU" sz="2000" b="1" dirty="0" err="1" smtClean="0"/>
              <a:t>the</a:t>
            </a:r>
            <a:r>
              <a:rPr lang="hu-HU" sz="2000" b="1" dirty="0" smtClean="0"/>
              <a:t> </a:t>
            </a:r>
            <a:r>
              <a:rPr lang="hu-HU" sz="2000" b="1" dirty="0" err="1" smtClean="0"/>
              <a:t>faculties</a:t>
            </a:r>
            <a:r>
              <a:rPr lang="hu-HU" sz="2000" b="1" dirty="0" smtClean="0"/>
              <a:t> </a:t>
            </a:r>
            <a:r>
              <a:rPr lang="hu-HU" sz="2000" b="1" dirty="0" err="1" smtClean="0"/>
              <a:t>are</a:t>
            </a:r>
            <a:r>
              <a:rPr lang="hu-HU" sz="2000" b="1" dirty="0" smtClean="0"/>
              <a:t> </a:t>
            </a:r>
            <a:r>
              <a:rPr lang="hu-HU" sz="2000" b="1" dirty="0" err="1" smtClean="0"/>
              <a:t>available</a:t>
            </a:r>
            <a:r>
              <a:rPr lang="hu-HU" sz="2000" b="1" dirty="0" smtClean="0"/>
              <a:t> </a:t>
            </a:r>
            <a:r>
              <a:rPr lang="hu-HU" sz="2000" b="1" dirty="0" err="1" smtClean="0"/>
              <a:t>at</a:t>
            </a:r>
            <a:r>
              <a:rPr lang="hu-HU" sz="2000" b="1" dirty="0" smtClean="0"/>
              <a:t> </a:t>
            </a:r>
            <a:r>
              <a:rPr lang="hu-HU" sz="2000" b="1" dirty="0" err="1" smtClean="0"/>
              <a:t>the</a:t>
            </a:r>
            <a:r>
              <a:rPr lang="hu-HU" sz="2000" b="1" dirty="0" smtClean="0"/>
              <a:t> </a:t>
            </a:r>
            <a:r>
              <a:rPr lang="hu-HU" sz="2000" b="1" dirty="0" err="1" smtClean="0"/>
              <a:t>faculties’s</a:t>
            </a:r>
            <a:r>
              <a:rPr lang="hu-HU" sz="2000" b="1" dirty="0" smtClean="0"/>
              <a:t> </a:t>
            </a:r>
            <a:r>
              <a:rPr lang="hu-HU" sz="2000" b="1" dirty="0" err="1" smtClean="0"/>
              <a:t>webpages</a:t>
            </a:r>
            <a:r>
              <a:rPr lang="hu-HU" sz="2000" b="1" dirty="0" smtClean="0"/>
              <a:t>.</a:t>
            </a:r>
          </a:p>
          <a:p>
            <a:pPr marL="0" indent="0">
              <a:buFont typeface="Arial" charset="0"/>
              <a:buNone/>
              <a:defRPr/>
            </a:pPr>
            <a:endParaRPr lang="hu-HU" sz="2000" dirty="0"/>
          </a:p>
          <a:p>
            <a:pPr>
              <a:buFont typeface="Arial" charset="0"/>
              <a:buChar char="•"/>
              <a:defRPr/>
            </a:pPr>
            <a:endParaRPr lang="hu-HU" dirty="0"/>
          </a:p>
        </p:txBody>
      </p:sp>
      <p:sp>
        <p:nvSpPr>
          <p:cNvPr id="20484" name="Dia számának helye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2C629FB1-9934-422E-AAD5-9D209033F8DA}" type="slidenum">
              <a:rPr lang="hu-HU" altLang="hu-HU">
                <a:solidFill>
                  <a:srgbClr val="003668"/>
                </a:solidFill>
                <a:latin typeface="Verdana" panose="020B0604030504040204" pitchFamily="34" charset="0"/>
              </a:rPr>
              <a:pPr/>
              <a:t>13</a:t>
            </a:fld>
            <a:endParaRPr lang="hu-HU" altLang="hu-HU">
              <a:solidFill>
                <a:srgbClr val="003668"/>
              </a:solidFill>
              <a:latin typeface="Verdana" panose="020B0604030504040204" pitchFamily="34" charset="0"/>
            </a:endParaRPr>
          </a:p>
        </p:txBody>
      </p:sp>
      <p:sp>
        <p:nvSpPr>
          <p:cNvPr id="6" name="Cím 2"/>
          <p:cNvSpPr>
            <a:spLocks noGrp="1"/>
          </p:cNvSpPr>
          <p:nvPr>
            <p:ph type="title"/>
          </p:nvPr>
        </p:nvSpPr>
        <p:spPr bwMode="auto">
          <a:xfrm>
            <a:off x="377825" y="17463"/>
            <a:ext cx="8408988" cy="5000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hu-HU" sz="2000" dirty="0" err="1"/>
              <a:t>Controls</a:t>
            </a:r>
            <a:r>
              <a:rPr lang="hu-HU" sz="2000" dirty="0"/>
              <a:t>, </a:t>
            </a:r>
            <a:r>
              <a:rPr lang="hu-HU" sz="2000" dirty="0" err="1"/>
              <a:t>procedures</a:t>
            </a:r>
            <a:r>
              <a:rPr lang="hu-HU" sz="2000" dirty="0"/>
              <a:t>, and </a:t>
            </a:r>
            <a:r>
              <a:rPr lang="hu-HU" sz="2000" dirty="0" err="1"/>
              <a:t>documentation</a:t>
            </a:r>
            <a:r>
              <a:rPr lang="hu-HU" sz="2000" dirty="0"/>
              <a:t> in </a:t>
            </a:r>
            <a:r>
              <a:rPr lang="hu-HU" sz="2000" dirty="0" err="1"/>
              <a:t>the</a:t>
            </a:r>
            <a:r>
              <a:rPr lang="hu-HU" sz="2000" dirty="0"/>
              <a:t> </a:t>
            </a:r>
            <a:r>
              <a:rPr lang="hu-HU" sz="2000" dirty="0" err="1"/>
              <a:t>quality</a:t>
            </a:r>
            <a:r>
              <a:rPr lang="hu-HU" sz="2000" dirty="0"/>
              <a:t> management </a:t>
            </a:r>
            <a:r>
              <a:rPr lang="hu-HU" sz="2000" dirty="0" err="1"/>
              <a:t>system</a:t>
            </a:r>
            <a:r>
              <a:rPr lang="hu-HU" sz="2000" dirty="0"/>
              <a:t/>
            </a:r>
            <a:br>
              <a:rPr lang="hu-HU" sz="2000" dirty="0"/>
            </a:br>
            <a:endParaRPr lang="hu-HU" altLang="hu-HU" sz="2000" dirty="0" smtClean="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artalom helye 1"/>
          <p:cNvSpPr>
            <a:spLocks noGrp="1"/>
          </p:cNvSpPr>
          <p:nvPr>
            <p:ph idx="1"/>
          </p:nvPr>
        </p:nvSpPr>
        <p:spPr bwMode="auto">
          <a:xfrm>
            <a:off x="357188" y="785813"/>
            <a:ext cx="8429625" cy="52403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a:buFont typeface="Arial" panose="020B0604020202020204" pitchFamily="34" charset="0"/>
              <a:buNone/>
            </a:pPr>
            <a:endParaRPr lang="hu-HU" altLang="hu-HU" sz="2400" dirty="0" smtClean="0"/>
          </a:p>
          <a:p>
            <a:pPr marL="0" indent="0">
              <a:buFont typeface="Arial" panose="020B0604020202020204" pitchFamily="34" charset="0"/>
              <a:buNone/>
            </a:pPr>
            <a:r>
              <a:rPr lang="hu-HU" altLang="hu-HU" sz="2400" b="1" dirty="0" smtClean="0"/>
              <a:t>ESG 2015</a:t>
            </a:r>
            <a:endParaRPr lang="hu-HU" altLang="hu-HU" sz="2400" dirty="0" smtClean="0"/>
          </a:p>
          <a:p>
            <a:pPr marL="0" indent="0">
              <a:buFont typeface="Arial" panose="020B0604020202020204" pitchFamily="34" charset="0"/>
              <a:buNone/>
            </a:pPr>
            <a:endParaRPr lang="hu-HU" altLang="hu-HU" sz="2400" dirty="0" smtClean="0"/>
          </a:p>
          <a:p>
            <a:pPr marL="0" indent="0">
              <a:buFont typeface="Arial" panose="020B0604020202020204" pitchFamily="34" charset="0"/>
              <a:buNone/>
            </a:pPr>
            <a:r>
              <a:rPr lang="hu-HU" altLang="hu-HU" sz="2400" dirty="0" smtClean="0"/>
              <a:t>Main </a:t>
            </a:r>
            <a:r>
              <a:rPr lang="hu-HU" altLang="hu-HU" sz="2400" dirty="0" err="1" smtClean="0"/>
              <a:t>principles</a:t>
            </a:r>
            <a:r>
              <a:rPr lang="hu-HU" altLang="hu-HU" sz="2400" dirty="0" smtClean="0"/>
              <a:t>:</a:t>
            </a:r>
          </a:p>
          <a:p>
            <a:pPr marL="0" indent="0">
              <a:buFont typeface="Arial" panose="020B0604020202020204" pitchFamily="34" charset="0"/>
              <a:buNone/>
            </a:pPr>
            <a:r>
              <a:rPr lang="hu-HU" altLang="hu-HU" sz="2400" dirty="0" smtClean="0"/>
              <a:t>ESG 1.1 Policy </a:t>
            </a:r>
            <a:r>
              <a:rPr lang="hu-HU" altLang="hu-HU" sz="2400" dirty="0" err="1" smtClean="0"/>
              <a:t>for</a:t>
            </a:r>
            <a:r>
              <a:rPr lang="hu-HU" altLang="hu-HU" sz="2400" dirty="0" smtClean="0"/>
              <a:t> </a:t>
            </a:r>
            <a:r>
              <a:rPr lang="hu-HU" altLang="hu-HU" sz="2400" dirty="0" err="1" smtClean="0"/>
              <a:t>quality</a:t>
            </a:r>
            <a:r>
              <a:rPr lang="hu-HU" altLang="hu-HU" sz="2400" dirty="0" smtClean="0"/>
              <a:t> </a:t>
            </a:r>
            <a:r>
              <a:rPr lang="hu-HU" altLang="hu-HU" sz="2400" dirty="0" err="1" smtClean="0"/>
              <a:t>assurrance</a:t>
            </a:r>
            <a:endParaRPr lang="hu-HU" altLang="hu-HU" sz="2400" dirty="0" smtClean="0"/>
          </a:p>
          <a:p>
            <a:pPr marL="0" indent="0">
              <a:buNone/>
            </a:pPr>
            <a:r>
              <a:rPr lang="hu-HU" altLang="hu-HU" sz="2400" dirty="0" smtClean="0"/>
              <a:t>ESG 1.2 and 1.9 Design and </a:t>
            </a:r>
            <a:r>
              <a:rPr lang="hu-HU" altLang="hu-HU" sz="2400" dirty="0" err="1" smtClean="0"/>
              <a:t>approval</a:t>
            </a:r>
            <a:r>
              <a:rPr lang="hu-HU" altLang="hu-HU" sz="2400" dirty="0" smtClean="0"/>
              <a:t> of </a:t>
            </a:r>
            <a:r>
              <a:rPr lang="hu-HU" altLang="hu-HU" sz="2400" dirty="0" err="1" smtClean="0"/>
              <a:t>programmes</a:t>
            </a:r>
            <a:r>
              <a:rPr lang="hu-HU" altLang="hu-HU" sz="2400" dirty="0"/>
              <a:t>;</a:t>
            </a:r>
            <a:r>
              <a:rPr lang="hu-HU" altLang="hu-HU" sz="2400" dirty="0" smtClean="0"/>
              <a:t> </a:t>
            </a:r>
            <a:r>
              <a:rPr lang="en-US" sz="2400" dirty="0"/>
              <a:t>On-going monitoring and periodic review of </a:t>
            </a:r>
            <a:r>
              <a:rPr lang="en-US" sz="2400" dirty="0" err="1" smtClean="0"/>
              <a:t>programmes</a:t>
            </a:r>
            <a:endParaRPr lang="hu-HU" altLang="hu-HU" sz="2400" dirty="0" smtClean="0"/>
          </a:p>
          <a:p>
            <a:pPr marL="0" indent="0">
              <a:buNone/>
            </a:pPr>
            <a:r>
              <a:rPr lang="hu-HU" altLang="hu-HU" sz="2400" dirty="0" smtClean="0"/>
              <a:t>ESG 1.3 </a:t>
            </a:r>
            <a:r>
              <a:rPr lang="en-US" sz="2400" dirty="0"/>
              <a:t>Student-</a:t>
            </a:r>
            <a:r>
              <a:rPr lang="en-US" sz="2400" dirty="0" err="1"/>
              <a:t>centred</a:t>
            </a:r>
            <a:r>
              <a:rPr lang="en-US" sz="2400" dirty="0"/>
              <a:t> learning, teaching and </a:t>
            </a:r>
            <a:r>
              <a:rPr lang="en-US" sz="2400" dirty="0" smtClean="0"/>
              <a:t>assessment</a:t>
            </a:r>
            <a:endParaRPr lang="hu-HU" altLang="hu-HU" sz="2400" dirty="0" smtClean="0"/>
          </a:p>
          <a:p>
            <a:pPr marL="0" indent="0">
              <a:buFont typeface="Arial" panose="020B0604020202020204" pitchFamily="34" charset="0"/>
              <a:buNone/>
            </a:pPr>
            <a:endParaRPr lang="hu-HU" altLang="hu-HU" dirty="0" smtClean="0"/>
          </a:p>
        </p:txBody>
      </p:sp>
      <p:sp>
        <p:nvSpPr>
          <p:cNvPr id="21507" name="Cím 2"/>
          <p:cNvSpPr>
            <a:spLocks noGrp="1"/>
          </p:cNvSpPr>
          <p:nvPr>
            <p:ph type="title"/>
          </p:nvPr>
        </p:nvSpPr>
        <p:spPr bwMode="auto">
          <a:xfrm>
            <a:off x="377825" y="17463"/>
            <a:ext cx="8408988" cy="5000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hu-HU" altLang="hu-HU" sz="2000" smtClean="0"/>
              <a:t>ESG 2015 standard (Standards and Guidelines for Quality Assurance in the European Higher Education Area) </a:t>
            </a:r>
          </a:p>
        </p:txBody>
      </p:sp>
      <p:sp>
        <p:nvSpPr>
          <p:cNvPr id="21508" name="Dia számának helye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CBAB5F6B-479B-4C5F-8ABB-64C5ED1882B3}" type="slidenum">
              <a:rPr lang="hu-HU" altLang="hu-HU">
                <a:solidFill>
                  <a:srgbClr val="003668"/>
                </a:solidFill>
                <a:latin typeface="Verdana" panose="020B0604030504040204" pitchFamily="34" charset="0"/>
              </a:rPr>
              <a:pPr/>
              <a:t>14</a:t>
            </a:fld>
            <a:endParaRPr lang="hu-HU" altLang="hu-HU">
              <a:solidFill>
                <a:srgbClr val="003668"/>
              </a:solidFill>
              <a:latin typeface="Verdana" panose="020B0604030504040204"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artalom helye 1"/>
          <p:cNvSpPr>
            <a:spLocks noGrp="1"/>
          </p:cNvSpPr>
          <p:nvPr>
            <p:ph idx="1"/>
          </p:nvPr>
        </p:nvSpPr>
        <p:spPr>
          <a:xfrm>
            <a:off x="357188" y="785813"/>
            <a:ext cx="8429625" cy="5240337"/>
          </a:xfrm>
        </p:spPr>
        <p:txBody>
          <a:bodyPr/>
          <a:lstStyle/>
          <a:p>
            <a:pPr>
              <a:buFont typeface="Arial" charset="0"/>
              <a:buChar char="•"/>
              <a:defRPr/>
            </a:pPr>
            <a:endParaRPr lang="hu-HU" b="1" dirty="0" smtClean="0"/>
          </a:p>
          <a:p>
            <a:pPr>
              <a:buFont typeface="Arial" charset="0"/>
              <a:buChar char="•"/>
              <a:defRPr/>
            </a:pPr>
            <a:endParaRPr lang="hu-HU" sz="2400" dirty="0" smtClean="0"/>
          </a:p>
          <a:p>
            <a:pPr marL="0" indent="0">
              <a:buFont typeface="Arial" charset="0"/>
              <a:buNone/>
              <a:defRPr/>
            </a:pPr>
            <a:r>
              <a:rPr lang="hu-HU" sz="2400" dirty="0"/>
              <a:t>II.4. ESG 1.4 </a:t>
            </a:r>
            <a:r>
              <a:rPr lang="hu-HU" sz="2400" dirty="0" err="1"/>
              <a:t>Student</a:t>
            </a:r>
            <a:r>
              <a:rPr lang="hu-HU" sz="2400" dirty="0"/>
              <a:t> </a:t>
            </a:r>
            <a:r>
              <a:rPr lang="hu-HU" sz="2400" dirty="0" err="1"/>
              <a:t>admission</a:t>
            </a:r>
            <a:r>
              <a:rPr lang="hu-HU" sz="2400" dirty="0"/>
              <a:t>, </a:t>
            </a:r>
            <a:r>
              <a:rPr lang="hu-HU" sz="2400" dirty="0" err="1"/>
              <a:t>progression</a:t>
            </a:r>
            <a:r>
              <a:rPr lang="hu-HU" sz="2400" dirty="0"/>
              <a:t>, </a:t>
            </a:r>
            <a:r>
              <a:rPr lang="hu-HU" sz="2400" dirty="0" err="1"/>
              <a:t>recognition</a:t>
            </a:r>
            <a:r>
              <a:rPr lang="hu-HU" sz="2400" dirty="0"/>
              <a:t> and </a:t>
            </a:r>
            <a:r>
              <a:rPr lang="hu-HU" sz="2400" dirty="0" err="1" smtClean="0"/>
              <a:t>certification</a:t>
            </a:r>
            <a:endParaRPr lang="hu-HU" sz="2400" dirty="0"/>
          </a:p>
          <a:p>
            <a:pPr marL="0" indent="0">
              <a:buFont typeface="Arial" charset="0"/>
              <a:buNone/>
              <a:defRPr/>
            </a:pPr>
            <a:r>
              <a:rPr lang="hu-HU" sz="2400" dirty="0" smtClean="0"/>
              <a:t>II.5</a:t>
            </a:r>
            <a:r>
              <a:rPr lang="hu-HU" sz="2400" dirty="0"/>
              <a:t>. ESG 1.5 </a:t>
            </a:r>
            <a:r>
              <a:rPr lang="hu-HU" sz="2400" dirty="0" err="1"/>
              <a:t>Teaching</a:t>
            </a:r>
            <a:r>
              <a:rPr lang="hu-HU" sz="2400" dirty="0"/>
              <a:t> </a:t>
            </a:r>
            <a:r>
              <a:rPr lang="hu-HU" sz="2400" dirty="0" err="1"/>
              <a:t>staff</a:t>
            </a:r>
            <a:r>
              <a:rPr lang="hu-HU" sz="2400" dirty="0"/>
              <a:t> </a:t>
            </a:r>
          </a:p>
          <a:p>
            <a:pPr marL="0" indent="0">
              <a:buFont typeface="Arial" charset="0"/>
              <a:buNone/>
              <a:defRPr/>
            </a:pPr>
            <a:r>
              <a:rPr lang="hu-HU" sz="2400" dirty="0"/>
              <a:t>II.6. ESG 1.6 </a:t>
            </a:r>
            <a:r>
              <a:rPr lang="en-US" sz="2400" dirty="0"/>
              <a:t>Learning resources and student support</a:t>
            </a:r>
            <a:endParaRPr lang="hu-HU" sz="2400" dirty="0"/>
          </a:p>
          <a:p>
            <a:pPr marL="0" indent="0">
              <a:buFont typeface="Arial" charset="0"/>
              <a:buNone/>
              <a:defRPr/>
            </a:pPr>
            <a:r>
              <a:rPr lang="hu-HU" sz="2400" dirty="0"/>
              <a:t>II.7. ESG 1.7 </a:t>
            </a:r>
            <a:r>
              <a:rPr lang="hu-HU" sz="2400" dirty="0" err="1"/>
              <a:t>Information</a:t>
            </a:r>
            <a:r>
              <a:rPr lang="hu-HU" sz="2400" dirty="0"/>
              <a:t> </a:t>
            </a:r>
            <a:r>
              <a:rPr lang="hu-HU" sz="2400" dirty="0" smtClean="0"/>
              <a:t>management</a:t>
            </a:r>
          </a:p>
          <a:p>
            <a:pPr marL="0" indent="0">
              <a:buFont typeface="Arial" charset="0"/>
              <a:buNone/>
              <a:defRPr/>
            </a:pPr>
            <a:r>
              <a:rPr lang="hu-HU" sz="2400" dirty="0" smtClean="0"/>
              <a:t>II.8</a:t>
            </a:r>
            <a:r>
              <a:rPr lang="hu-HU" sz="2400" dirty="0"/>
              <a:t>. ESG 1.8 Public </a:t>
            </a:r>
            <a:r>
              <a:rPr lang="hu-HU" sz="2400" dirty="0" err="1"/>
              <a:t>information</a:t>
            </a:r>
            <a:endParaRPr lang="hu-HU" sz="2400" dirty="0"/>
          </a:p>
        </p:txBody>
      </p:sp>
      <p:sp>
        <p:nvSpPr>
          <p:cNvPr id="22531" name="Cím 2"/>
          <p:cNvSpPr>
            <a:spLocks noGrp="1"/>
          </p:cNvSpPr>
          <p:nvPr>
            <p:ph type="title"/>
          </p:nvPr>
        </p:nvSpPr>
        <p:spPr bwMode="auto">
          <a:xfrm>
            <a:off x="377825" y="17463"/>
            <a:ext cx="8408988" cy="5000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hu-HU" altLang="hu-HU" sz="2000" smtClean="0"/>
              <a:t>ESG 2015 standard (Standards and Guidelines for Quality Assurance in the European Higher Education Area) </a:t>
            </a:r>
          </a:p>
        </p:txBody>
      </p:sp>
      <p:sp>
        <p:nvSpPr>
          <p:cNvPr id="22532" name="Dia számának helye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833A429-92E4-4FA7-8956-0D23F8301500}" type="slidenum">
              <a:rPr lang="hu-HU" altLang="hu-HU">
                <a:solidFill>
                  <a:srgbClr val="003668"/>
                </a:solidFill>
                <a:latin typeface="Verdana" panose="020B0604030504040204" pitchFamily="34" charset="0"/>
              </a:rPr>
              <a:pPr/>
              <a:t>15</a:t>
            </a:fld>
            <a:endParaRPr lang="hu-HU" altLang="hu-HU">
              <a:solidFill>
                <a:srgbClr val="003668"/>
              </a:solidFill>
              <a:latin typeface="Verdana" panose="020B0604030504040204"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artalom helye 1"/>
          <p:cNvSpPr>
            <a:spLocks noGrp="1"/>
          </p:cNvSpPr>
          <p:nvPr>
            <p:ph idx="1"/>
          </p:nvPr>
        </p:nvSpPr>
        <p:spPr>
          <a:xfrm>
            <a:off x="357188" y="785813"/>
            <a:ext cx="8429625" cy="5240337"/>
          </a:xfrm>
        </p:spPr>
        <p:txBody>
          <a:bodyPr/>
          <a:lstStyle/>
          <a:p>
            <a:pPr marL="0" indent="0">
              <a:buFont typeface="Arial" charset="0"/>
              <a:buNone/>
              <a:defRPr/>
            </a:pPr>
            <a:r>
              <a:rPr lang="hu-HU" sz="2400" b="1" dirty="0" smtClean="0"/>
              <a:t>The main </a:t>
            </a:r>
            <a:r>
              <a:rPr lang="hu-HU" sz="2400" b="1" dirty="0" err="1" smtClean="0"/>
              <a:t>chapters</a:t>
            </a:r>
            <a:r>
              <a:rPr lang="hu-HU" sz="2400" b="1" dirty="0" smtClean="0"/>
              <a:t> of </a:t>
            </a:r>
            <a:r>
              <a:rPr lang="hu-HU" sz="2400" b="1" dirty="0" err="1" smtClean="0"/>
              <a:t>the</a:t>
            </a:r>
            <a:r>
              <a:rPr lang="hu-HU" sz="2400" b="1" dirty="0" smtClean="0"/>
              <a:t> ISO 9001 standard</a:t>
            </a:r>
            <a:r>
              <a:rPr lang="hu-HU" sz="2400" dirty="0" smtClean="0"/>
              <a:t>:</a:t>
            </a:r>
          </a:p>
          <a:p>
            <a:pPr marL="0" indent="0" eaLnBrk="1" hangingPunct="1">
              <a:spcBef>
                <a:spcPct val="60000"/>
              </a:spcBef>
              <a:buFont typeface="Arial" charset="0"/>
              <a:buNone/>
              <a:defRPr/>
            </a:pPr>
            <a:r>
              <a:rPr lang="hu-HU" altLang="hu-HU" sz="2400" dirty="0"/>
              <a:t>4. </a:t>
            </a:r>
            <a:r>
              <a:rPr lang="hu-HU" sz="2400" dirty="0"/>
              <a:t>Context of </a:t>
            </a:r>
            <a:r>
              <a:rPr lang="hu-HU" sz="2400" dirty="0" err="1"/>
              <a:t>the</a:t>
            </a:r>
            <a:r>
              <a:rPr lang="hu-HU" sz="2400" dirty="0"/>
              <a:t> </a:t>
            </a:r>
            <a:r>
              <a:rPr lang="hu-HU" sz="2400" dirty="0" err="1"/>
              <a:t>organization</a:t>
            </a:r>
            <a:endParaRPr lang="hu-HU" altLang="hu-HU" sz="2400" dirty="0"/>
          </a:p>
          <a:p>
            <a:pPr marL="0" indent="0" eaLnBrk="1" hangingPunct="1">
              <a:spcBef>
                <a:spcPct val="60000"/>
              </a:spcBef>
              <a:buFont typeface="Arial" charset="0"/>
              <a:buNone/>
              <a:defRPr/>
            </a:pPr>
            <a:r>
              <a:rPr lang="hu-HU" altLang="hu-HU" sz="2400" dirty="0"/>
              <a:t>5. </a:t>
            </a:r>
            <a:r>
              <a:rPr lang="hu-HU" sz="2400" dirty="0" err="1"/>
              <a:t>Leadership</a:t>
            </a:r>
            <a:r>
              <a:rPr lang="hu-HU" sz="2400" dirty="0"/>
              <a:t> and </a:t>
            </a:r>
            <a:r>
              <a:rPr lang="hu-HU" sz="2400" dirty="0" err="1"/>
              <a:t>commitment</a:t>
            </a:r>
            <a:endParaRPr lang="hu-HU" altLang="hu-HU" sz="2400" dirty="0"/>
          </a:p>
          <a:p>
            <a:pPr marL="0" indent="0" eaLnBrk="1" hangingPunct="1">
              <a:spcBef>
                <a:spcPct val="60000"/>
              </a:spcBef>
              <a:buFont typeface="Arial" charset="0"/>
              <a:buNone/>
              <a:defRPr/>
            </a:pPr>
            <a:r>
              <a:rPr lang="hu-HU" altLang="hu-HU" sz="2400" dirty="0"/>
              <a:t>6. </a:t>
            </a:r>
            <a:r>
              <a:rPr lang="hu-HU" altLang="hu-HU" sz="2400" dirty="0" err="1"/>
              <a:t>Planning</a:t>
            </a:r>
            <a:endParaRPr lang="hu-HU" altLang="hu-HU" sz="2400" dirty="0"/>
          </a:p>
          <a:p>
            <a:pPr marL="0" indent="0" eaLnBrk="1" hangingPunct="1">
              <a:spcBef>
                <a:spcPct val="60000"/>
              </a:spcBef>
              <a:buFont typeface="Arial" charset="0"/>
              <a:buNone/>
              <a:defRPr/>
            </a:pPr>
            <a:r>
              <a:rPr lang="hu-HU" altLang="hu-HU" sz="2400" dirty="0"/>
              <a:t>7. </a:t>
            </a:r>
            <a:r>
              <a:rPr lang="hu-HU" sz="2400" dirty="0" err="1"/>
              <a:t>Support</a:t>
            </a:r>
            <a:r>
              <a:rPr lang="hu-HU" sz="2400" dirty="0"/>
              <a:t> &amp; </a:t>
            </a:r>
            <a:r>
              <a:rPr lang="hu-HU" sz="2400" dirty="0" err="1"/>
              <a:t>resource</a:t>
            </a:r>
            <a:r>
              <a:rPr lang="hu-HU" sz="2400" dirty="0"/>
              <a:t> management</a:t>
            </a:r>
          </a:p>
          <a:p>
            <a:pPr marL="0" indent="0" eaLnBrk="1" hangingPunct="1">
              <a:spcBef>
                <a:spcPct val="60000"/>
              </a:spcBef>
              <a:buFont typeface="Arial" charset="0"/>
              <a:buNone/>
              <a:defRPr/>
            </a:pPr>
            <a:r>
              <a:rPr lang="hu-HU" altLang="hu-HU" sz="2400" dirty="0"/>
              <a:t>8. </a:t>
            </a:r>
            <a:r>
              <a:rPr lang="hu-HU" sz="2400" dirty="0" err="1"/>
              <a:t>Operational</a:t>
            </a:r>
            <a:r>
              <a:rPr lang="hu-HU" sz="2400" dirty="0"/>
              <a:t> </a:t>
            </a:r>
            <a:r>
              <a:rPr lang="hu-HU" sz="2400" dirty="0" err="1"/>
              <a:t>planning</a:t>
            </a:r>
            <a:r>
              <a:rPr lang="hu-HU" sz="2400" dirty="0"/>
              <a:t> and </a:t>
            </a:r>
            <a:r>
              <a:rPr lang="hu-HU" sz="2400" dirty="0" err="1"/>
              <a:t>control</a:t>
            </a:r>
            <a:endParaRPr lang="hu-HU" altLang="hu-HU" sz="2400" dirty="0"/>
          </a:p>
          <a:p>
            <a:pPr marL="0" indent="0" eaLnBrk="1" hangingPunct="1">
              <a:spcBef>
                <a:spcPct val="60000"/>
              </a:spcBef>
              <a:buFont typeface="Arial" charset="0"/>
              <a:buNone/>
              <a:defRPr/>
            </a:pPr>
            <a:r>
              <a:rPr lang="hu-HU" altLang="hu-HU" sz="2400" dirty="0"/>
              <a:t>9. </a:t>
            </a:r>
            <a:r>
              <a:rPr lang="hu-HU" sz="2400" dirty="0"/>
              <a:t>Performance </a:t>
            </a:r>
            <a:r>
              <a:rPr lang="hu-HU" sz="2400" dirty="0" err="1"/>
              <a:t>evaluation</a:t>
            </a:r>
            <a:endParaRPr lang="hu-HU" sz="2400" dirty="0"/>
          </a:p>
          <a:p>
            <a:pPr marL="0" indent="0" eaLnBrk="1" hangingPunct="1">
              <a:spcBef>
                <a:spcPct val="60000"/>
              </a:spcBef>
              <a:buFont typeface="Arial" charset="0"/>
              <a:buNone/>
              <a:defRPr/>
            </a:pPr>
            <a:r>
              <a:rPr lang="hu-HU" altLang="hu-HU" sz="2400" dirty="0"/>
              <a:t>10. </a:t>
            </a:r>
            <a:r>
              <a:rPr lang="hu-HU" altLang="hu-HU" sz="2400" dirty="0" err="1"/>
              <a:t>Improvement</a:t>
            </a:r>
            <a:r>
              <a:rPr lang="hu-HU" altLang="hu-HU" sz="2400" dirty="0"/>
              <a:t> </a:t>
            </a:r>
            <a:r>
              <a:rPr lang="hu-HU" altLang="hu-HU" sz="2400" dirty="0" err="1"/>
              <a:t>actions</a:t>
            </a:r>
            <a:endParaRPr lang="hu-HU" altLang="hu-HU" sz="2400" dirty="0"/>
          </a:p>
          <a:p>
            <a:pPr>
              <a:buFont typeface="Arial" charset="0"/>
              <a:buChar char="•"/>
              <a:defRPr/>
            </a:pPr>
            <a:endParaRPr lang="hu-HU" dirty="0"/>
          </a:p>
        </p:txBody>
      </p:sp>
      <p:sp>
        <p:nvSpPr>
          <p:cNvPr id="23555" name="Cím 2"/>
          <p:cNvSpPr>
            <a:spLocks noGrp="1"/>
          </p:cNvSpPr>
          <p:nvPr>
            <p:ph type="title"/>
          </p:nvPr>
        </p:nvSpPr>
        <p:spPr bwMode="auto">
          <a:xfrm>
            <a:off x="377825" y="17463"/>
            <a:ext cx="8408988" cy="5000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hu-HU" altLang="hu-HU" dirty="0" smtClean="0"/>
              <a:t>ISO 9001 </a:t>
            </a:r>
            <a:r>
              <a:rPr lang="hu-HU" altLang="hu-HU" dirty="0" err="1" smtClean="0"/>
              <a:t>quality</a:t>
            </a:r>
            <a:r>
              <a:rPr lang="hu-HU" altLang="hu-HU" dirty="0" smtClean="0"/>
              <a:t> </a:t>
            </a:r>
            <a:r>
              <a:rPr lang="hu-HU" altLang="hu-HU" dirty="0" err="1" smtClean="0"/>
              <a:t>assurrance</a:t>
            </a:r>
            <a:r>
              <a:rPr lang="hu-HU" altLang="hu-HU" dirty="0" smtClean="0"/>
              <a:t> standard</a:t>
            </a:r>
          </a:p>
        </p:txBody>
      </p:sp>
      <p:sp>
        <p:nvSpPr>
          <p:cNvPr id="23556" name="Dia számának helye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840D0EA2-4169-4BA0-BAD1-28B922B368C0}" type="slidenum">
              <a:rPr lang="hu-HU" altLang="hu-HU">
                <a:solidFill>
                  <a:srgbClr val="003668"/>
                </a:solidFill>
                <a:latin typeface="Verdana" panose="020B0604030504040204" pitchFamily="34" charset="0"/>
              </a:rPr>
              <a:pPr/>
              <a:t>16</a:t>
            </a:fld>
            <a:endParaRPr lang="hu-HU" altLang="hu-HU">
              <a:solidFill>
                <a:srgbClr val="003668"/>
              </a:solidFill>
              <a:latin typeface="Verdana" panose="020B0604030504040204"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artalom helye 1"/>
          <p:cNvSpPr>
            <a:spLocks noGrp="1"/>
          </p:cNvSpPr>
          <p:nvPr>
            <p:ph idx="1"/>
          </p:nvPr>
        </p:nvSpPr>
        <p:spPr>
          <a:xfrm>
            <a:off x="357188" y="785813"/>
            <a:ext cx="8429625" cy="5240337"/>
          </a:xfrm>
        </p:spPr>
        <p:txBody>
          <a:bodyPr/>
          <a:lstStyle/>
          <a:p>
            <a:pPr>
              <a:buFont typeface="Arial" charset="0"/>
              <a:buChar char="•"/>
              <a:defRPr/>
            </a:pPr>
            <a:endParaRPr lang="hu-HU" altLang="hu-HU" dirty="0" smtClean="0"/>
          </a:p>
          <a:p>
            <a:pPr>
              <a:buFont typeface="Arial" charset="0"/>
              <a:buChar char="•"/>
              <a:defRPr/>
            </a:pPr>
            <a:endParaRPr lang="hu-HU" altLang="hu-HU" dirty="0"/>
          </a:p>
          <a:p>
            <a:pPr marL="0" indent="0" algn="ctr">
              <a:buFont typeface="Arial" charset="0"/>
              <a:buNone/>
              <a:defRPr/>
            </a:pPr>
            <a:r>
              <a:rPr lang="hu-HU" altLang="hu-HU" dirty="0" err="1" smtClean="0"/>
              <a:t>Thank</a:t>
            </a:r>
            <a:r>
              <a:rPr lang="hu-HU" altLang="hu-HU" dirty="0" smtClean="0"/>
              <a:t> </a:t>
            </a:r>
            <a:r>
              <a:rPr lang="hu-HU" altLang="hu-HU" dirty="0" err="1" smtClean="0"/>
              <a:t>you</a:t>
            </a:r>
            <a:r>
              <a:rPr lang="hu-HU" altLang="hu-HU" dirty="0" smtClean="0"/>
              <a:t> </a:t>
            </a:r>
            <a:r>
              <a:rPr lang="hu-HU" altLang="hu-HU" dirty="0" err="1" smtClean="0"/>
              <a:t>for</a:t>
            </a:r>
            <a:r>
              <a:rPr lang="hu-HU" altLang="hu-HU" dirty="0" smtClean="0"/>
              <a:t> </a:t>
            </a:r>
            <a:r>
              <a:rPr lang="hu-HU" altLang="hu-HU" dirty="0" err="1" smtClean="0"/>
              <a:t>your</a:t>
            </a:r>
            <a:r>
              <a:rPr lang="hu-HU" altLang="hu-HU" dirty="0" smtClean="0"/>
              <a:t> </a:t>
            </a:r>
            <a:r>
              <a:rPr lang="hu-HU" altLang="hu-HU" dirty="0" err="1" smtClean="0"/>
              <a:t>kind</a:t>
            </a:r>
            <a:r>
              <a:rPr lang="hu-HU" altLang="hu-HU" dirty="0" smtClean="0"/>
              <a:t> </a:t>
            </a:r>
            <a:r>
              <a:rPr lang="hu-HU" altLang="hu-HU" dirty="0" err="1" smtClean="0"/>
              <a:t>attention</a:t>
            </a:r>
            <a:r>
              <a:rPr lang="hu-HU" altLang="hu-HU" dirty="0" smtClean="0"/>
              <a:t>!</a:t>
            </a:r>
          </a:p>
          <a:p>
            <a:pPr marL="0" indent="0" algn="ctr">
              <a:buFont typeface="Arial" charset="0"/>
              <a:buNone/>
              <a:defRPr/>
            </a:pPr>
            <a:endParaRPr lang="hu-HU" altLang="hu-HU" dirty="0"/>
          </a:p>
          <a:p>
            <a:pPr marL="0" indent="0" algn="ctr">
              <a:buFont typeface="Arial" charset="0"/>
              <a:buNone/>
              <a:defRPr/>
            </a:pPr>
            <a:endParaRPr lang="hu-HU" altLang="hu-HU" dirty="0" smtClean="0"/>
          </a:p>
          <a:p>
            <a:pPr marL="0" indent="0" algn="ctr">
              <a:buFont typeface="Arial" charset="0"/>
              <a:buNone/>
              <a:defRPr/>
            </a:pPr>
            <a:endParaRPr lang="hu-HU" altLang="hu-HU" dirty="0" smtClean="0"/>
          </a:p>
          <a:p>
            <a:pPr marL="0" indent="0" algn="ctr">
              <a:buFont typeface="Arial" charset="0"/>
              <a:buNone/>
              <a:defRPr/>
            </a:pPr>
            <a:r>
              <a:rPr lang="hu-HU" altLang="hu-HU" sz="1800" dirty="0"/>
              <a:t/>
            </a:r>
            <a:br>
              <a:rPr lang="hu-HU" altLang="hu-HU" sz="1800" dirty="0"/>
            </a:br>
            <a:r>
              <a:rPr lang="hu-HU" altLang="hu-HU" dirty="0"/>
              <a:t/>
            </a:r>
            <a:br>
              <a:rPr lang="hu-HU" altLang="hu-HU" dirty="0"/>
            </a:br>
            <a:r>
              <a:rPr lang="hu-HU" altLang="hu-HU" sz="2000" dirty="0"/>
              <a:t/>
            </a:r>
            <a:br>
              <a:rPr lang="hu-HU" altLang="hu-HU" sz="2000" dirty="0"/>
            </a:br>
            <a:endParaRPr lang="hu-HU" dirty="0"/>
          </a:p>
        </p:txBody>
      </p:sp>
      <p:sp>
        <p:nvSpPr>
          <p:cNvPr id="24579" name="Cím 2"/>
          <p:cNvSpPr>
            <a:spLocks noGrp="1"/>
          </p:cNvSpPr>
          <p:nvPr>
            <p:ph type="title"/>
          </p:nvPr>
        </p:nvSpPr>
        <p:spPr bwMode="auto">
          <a:xfrm>
            <a:off x="377825" y="17463"/>
            <a:ext cx="8408988" cy="5000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hu-HU" altLang="hu-HU" dirty="0" err="1" smtClean="0"/>
              <a:t>Quality</a:t>
            </a:r>
            <a:r>
              <a:rPr lang="hu-HU" altLang="hu-HU" dirty="0" smtClean="0"/>
              <a:t> Management Centre – University of Pannonia</a:t>
            </a:r>
          </a:p>
        </p:txBody>
      </p:sp>
      <p:sp>
        <p:nvSpPr>
          <p:cNvPr id="24580" name="Dia számának helye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AFEC1812-E8C2-46F9-BE51-6B6C8C788132}" type="slidenum">
              <a:rPr lang="hu-HU" altLang="hu-HU">
                <a:solidFill>
                  <a:srgbClr val="003668"/>
                </a:solidFill>
                <a:latin typeface="Verdana" panose="020B0604030504040204" pitchFamily="34" charset="0"/>
              </a:rPr>
              <a:pPr/>
              <a:t>17</a:t>
            </a:fld>
            <a:endParaRPr lang="hu-HU" altLang="hu-HU">
              <a:solidFill>
                <a:srgbClr val="003668"/>
              </a:solidFill>
              <a:latin typeface="Verdana" panose="020B0604030504040204" pitchFamily="34" charset="0"/>
            </a:endParaRPr>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artalom helye 1"/>
          <p:cNvSpPr>
            <a:spLocks noGrp="1"/>
          </p:cNvSpPr>
          <p:nvPr>
            <p:ph idx="1"/>
          </p:nvPr>
        </p:nvSpPr>
        <p:spPr>
          <a:xfrm>
            <a:off x="357188" y="785813"/>
            <a:ext cx="8429625" cy="5240337"/>
          </a:xfrm>
        </p:spPr>
        <p:txBody>
          <a:bodyPr/>
          <a:lstStyle/>
          <a:p>
            <a:pPr>
              <a:buFont typeface="Arial" charset="0"/>
              <a:buChar char="•"/>
              <a:defRPr/>
            </a:pPr>
            <a:endParaRPr lang="hu-HU" sz="2800" dirty="0" smtClean="0"/>
          </a:p>
          <a:p>
            <a:pPr>
              <a:buFont typeface="Arial" charset="0"/>
              <a:buChar char="•"/>
              <a:defRPr/>
            </a:pPr>
            <a:r>
              <a:rPr lang="hu-HU" sz="2400" dirty="0" smtClean="0"/>
              <a:t>The </a:t>
            </a:r>
            <a:r>
              <a:rPr lang="hu-HU" sz="2400" dirty="0" err="1" smtClean="0"/>
              <a:t>Quality</a:t>
            </a:r>
            <a:r>
              <a:rPr lang="hu-HU" sz="2400" dirty="0" smtClean="0"/>
              <a:t> </a:t>
            </a:r>
            <a:r>
              <a:rPr lang="hu-HU" sz="2400" dirty="0" err="1" smtClean="0"/>
              <a:t>Assurrance</a:t>
            </a:r>
            <a:r>
              <a:rPr lang="hu-HU" sz="2400" dirty="0" smtClean="0"/>
              <a:t> Policy of </a:t>
            </a:r>
            <a:r>
              <a:rPr lang="hu-HU" sz="2400" dirty="0" err="1" smtClean="0"/>
              <a:t>the</a:t>
            </a:r>
            <a:r>
              <a:rPr lang="hu-HU" sz="2400" dirty="0" smtClean="0"/>
              <a:t> University of Pannonia</a:t>
            </a:r>
          </a:p>
          <a:p>
            <a:pPr>
              <a:buFont typeface="Arial" charset="0"/>
              <a:buChar char="•"/>
              <a:defRPr/>
            </a:pPr>
            <a:r>
              <a:rPr lang="hu-HU" sz="2400" dirty="0" err="1" smtClean="0"/>
              <a:t>Presenting</a:t>
            </a:r>
            <a:r>
              <a:rPr lang="hu-HU" sz="2400" dirty="0" smtClean="0"/>
              <a:t> </a:t>
            </a:r>
            <a:r>
              <a:rPr lang="hu-HU" sz="2400" dirty="0" err="1" smtClean="0"/>
              <a:t>the</a:t>
            </a:r>
            <a:r>
              <a:rPr lang="hu-HU" sz="2400" dirty="0" smtClean="0"/>
              <a:t> </a:t>
            </a:r>
            <a:r>
              <a:rPr lang="hu-HU" sz="2400" dirty="0" err="1" smtClean="0"/>
              <a:t>quality</a:t>
            </a:r>
            <a:r>
              <a:rPr lang="hu-HU" sz="2400" dirty="0" smtClean="0"/>
              <a:t> management </a:t>
            </a:r>
            <a:r>
              <a:rPr lang="hu-HU" sz="2400" dirty="0" err="1" smtClean="0"/>
              <a:t>system</a:t>
            </a:r>
            <a:r>
              <a:rPr lang="hu-HU" sz="2400" dirty="0" smtClean="0"/>
              <a:t> of </a:t>
            </a:r>
            <a:r>
              <a:rPr lang="hu-HU" sz="2400" dirty="0" err="1" smtClean="0"/>
              <a:t>the</a:t>
            </a:r>
            <a:r>
              <a:rPr lang="hu-HU" sz="2400" dirty="0" smtClean="0"/>
              <a:t> University of Pannonia</a:t>
            </a:r>
          </a:p>
          <a:p>
            <a:pPr>
              <a:buFont typeface="Arial" charset="0"/>
              <a:buChar char="•"/>
              <a:defRPr/>
            </a:pPr>
            <a:r>
              <a:rPr lang="hu-HU" sz="2400" dirty="0" smtClean="0"/>
              <a:t>The </a:t>
            </a:r>
            <a:r>
              <a:rPr lang="hu-HU" sz="2400" dirty="0" err="1" smtClean="0"/>
              <a:t>role</a:t>
            </a:r>
            <a:r>
              <a:rPr lang="hu-HU" sz="2400" dirty="0" smtClean="0"/>
              <a:t> and </a:t>
            </a:r>
            <a:r>
              <a:rPr lang="hu-HU" sz="2400" dirty="0" err="1" smtClean="0"/>
              <a:t>tasks</a:t>
            </a:r>
            <a:r>
              <a:rPr lang="hu-HU" sz="2400" dirty="0" smtClean="0"/>
              <a:t> of </a:t>
            </a:r>
            <a:r>
              <a:rPr lang="hu-HU" sz="2400" dirty="0" err="1" smtClean="0"/>
              <a:t>the</a:t>
            </a:r>
            <a:r>
              <a:rPr lang="hu-HU" sz="2400" dirty="0" smtClean="0"/>
              <a:t> </a:t>
            </a:r>
            <a:r>
              <a:rPr lang="hu-HU" sz="2400" dirty="0" err="1" smtClean="0"/>
              <a:t>Quality</a:t>
            </a:r>
            <a:r>
              <a:rPr lang="hu-HU" sz="2400" dirty="0" smtClean="0"/>
              <a:t> Management Centre in </a:t>
            </a:r>
            <a:r>
              <a:rPr lang="hu-HU" sz="2400" dirty="0" err="1" smtClean="0"/>
              <a:t>quality</a:t>
            </a:r>
            <a:r>
              <a:rPr lang="hu-HU" sz="2400" dirty="0" smtClean="0"/>
              <a:t> management</a:t>
            </a:r>
          </a:p>
          <a:p>
            <a:pPr>
              <a:buFont typeface="Arial" charset="0"/>
              <a:buChar char="•"/>
              <a:defRPr/>
            </a:pPr>
            <a:r>
              <a:rPr lang="hu-HU" sz="2400" dirty="0" smtClean="0"/>
              <a:t>The </a:t>
            </a:r>
            <a:r>
              <a:rPr lang="hu-HU" sz="2400" dirty="0" err="1" smtClean="0"/>
              <a:t>role</a:t>
            </a:r>
            <a:r>
              <a:rPr lang="hu-HU" sz="2400" dirty="0" smtClean="0"/>
              <a:t> of </a:t>
            </a:r>
            <a:r>
              <a:rPr lang="hu-HU" sz="2400" dirty="0" err="1" smtClean="0"/>
              <a:t>the</a:t>
            </a:r>
            <a:r>
              <a:rPr lang="hu-HU" sz="2400" dirty="0" smtClean="0"/>
              <a:t> </a:t>
            </a:r>
            <a:r>
              <a:rPr lang="hu-HU" sz="2400" dirty="0" err="1" smtClean="0"/>
              <a:t>Quality</a:t>
            </a:r>
            <a:r>
              <a:rPr lang="hu-HU" sz="2400" dirty="0" smtClean="0"/>
              <a:t> Management </a:t>
            </a:r>
            <a:r>
              <a:rPr lang="hu-HU" sz="2400" dirty="0" err="1" smtClean="0"/>
              <a:t>Committe</a:t>
            </a:r>
            <a:r>
              <a:rPr lang="hu-HU" sz="2400" dirty="0" smtClean="0"/>
              <a:t> in </a:t>
            </a:r>
            <a:r>
              <a:rPr lang="hu-HU" sz="2400" dirty="0" err="1" smtClean="0"/>
              <a:t>quality</a:t>
            </a:r>
            <a:r>
              <a:rPr lang="hu-HU" sz="2400" dirty="0" smtClean="0"/>
              <a:t> management</a:t>
            </a:r>
            <a:endParaRPr lang="hu-HU" sz="2400" dirty="0"/>
          </a:p>
          <a:p>
            <a:pPr marL="0" indent="0">
              <a:buFont typeface="Arial" charset="0"/>
              <a:buNone/>
              <a:defRPr/>
            </a:pPr>
            <a:endParaRPr lang="hu-HU" dirty="0"/>
          </a:p>
        </p:txBody>
      </p:sp>
      <p:sp>
        <p:nvSpPr>
          <p:cNvPr id="9219" name="Cím 3"/>
          <p:cNvSpPr>
            <a:spLocks noGrp="1"/>
          </p:cNvSpPr>
          <p:nvPr>
            <p:ph type="title"/>
          </p:nvPr>
        </p:nvSpPr>
        <p:spPr bwMode="auto">
          <a:xfrm>
            <a:off x="377825" y="17463"/>
            <a:ext cx="8408988" cy="5000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hu-HU" altLang="hu-HU" dirty="0" err="1" smtClean="0"/>
              <a:t>Topics</a:t>
            </a:r>
            <a:r>
              <a:rPr lang="hu-HU" altLang="hu-HU" dirty="0" smtClean="0"/>
              <a:t> I.</a:t>
            </a:r>
          </a:p>
        </p:txBody>
      </p:sp>
      <p:sp>
        <p:nvSpPr>
          <p:cNvPr id="9220" name="Dia számának helye 2"/>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2698CCEF-475A-471B-A682-E2FF20066A13}" type="slidenum">
              <a:rPr lang="hu-HU" altLang="hu-HU">
                <a:solidFill>
                  <a:srgbClr val="003668"/>
                </a:solidFill>
                <a:latin typeface="Verdana" panose="020B0604030504040204" pitchFamily="34" charset="0"/>
              </a:rPr>
              <a:pPr/>
              <a:t>2</a:t>
            </a:fld>
            <a:endParaRPr lang="hu-HU" altLang="hu-HU">
              <a:solidFill>
                <a:srgbClr val="003668"/>
              </a:solidFill>
              <a:latin typeface="Verdana" panose="020B0604030504040204" pitchFamily="34" charset="0"/>
            </a:endParaRPr>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artalom helye 1"/>
          <p:cNvSpPr>
            <a:spLocks noGrp="1"/>
          </p:cNvSpPr>
          <p:nvPr>
            <p:ph idx="1"/>
          </p:nvPr>
        </p:nvSpPr>
        <p:spPr>
          <a:xfrm>
            <a:off x="357188" y="785813"/>
            <a:ext cx="8429625" cy="5240337"/>
          </a:xfrm>
        </p:spPr>
        <p:txBody>
          <a:bodyPr/>
          <a:lstStyle/>
          <a:p>
            <a:pPr>
              <a:buFont typeface="Arial" charset="0"/>
              <a:buChar char="•"/>
              <a:defRPr/>
            </a:pPr>
            <a:endParaRPr lang="hu-HU" sz="2800" dirty="0" smtClean="0"/>
          </a:p>
          <a:p>
            <a:pPr>
              <a:buFont typeface="Arial" charset="0"/>
              <a:buChar char="•"/>
              <a:defRPr/>
            </a:pPr>
            <a:r>
              <a:rPr lang="hu-HU" sz="2400" dirty="0" err="1" smtClean="0"/>
              <a:t>Controls</a:t>
            </a:r>
            <a:r>
              <a:rPr lang="hu-HU" sz="2400" dirty="0" smtClean="0"/>
              <a:t>, </a:t>
            </a:r>
            <a:r>
              <a:rPr lang="hu-HU" sz="2400" dirty="0" err="1" smtClean="0"/>
              <a:t>procedures</a:t>
            </a:r>
            <a:r>
              <a:rPr lang="hu-HU" sz="2400" dirty="0" smtClean="0"/>
              <a:t>, and </a:t>
            </a:r>
            <a:r>
              <a:rPr lang="hu-HU" sz="2400" dirty="0" err="1" smtClean="0"/>
              <a:t>documentation</a:t>
            </a:r>
            <a:r>
              <a:rPr lang="hu-HU" sz="2400" dirty="0" smtClean="0"/>
              <a:t> in </a:t>
            </a:r>
            <a:r>
              <a:rPr lang="hu-HU" sz="2400" dirty="0" err="1" smtClean="0"/>
              <a:t>the</a:t>
            </a:r>
            <a:r>
              <a:rPr lang="hu-HU" sz="2400" dirty="0" smtClean="0"/>
              <a:t> </a:t>
            </a:r>
            <a:r>
              <a:rPr lang="hu-HU" sz="2400" dirty="0" err="1" smtClean="0"/>
              <a:t>quality</a:t>
            </a:r>
            <a:r>
              <a:rPr lang="hu-HU" sz="2400" dirty="0" smtClean="0"/>
              <a:t> management </a:t>
            </a:r>
            <a:r>
              <a:rPr lang="hu-HU" sz="2400" dirty="0" err="1" smtClean="0"/>
              <a:t>system</a:t>
            </a:r>
            <a:endParaRPr lang="hu-HU" sz="2400" dirty="0"/>
          </a:p>
          <a:p>
            <a:pPr>
              <a:buFont typeface="Arial" charset="0"/>
              <a:buChar char="•"/>
              <a:defRPr/>
            </a:pPr>
            <a:r>
              <a:rPr lang="hu-HU" sz="2400" dirty="0" smtClean="0"/>
              <a:t>Regulations and requirements in effect concerning the quality management system, in </a:t>
            </a:r>
            <a:r>
              <a:rPr lang="hu-HU" sz="2400" dirty="0" smtClean="0"/>
              <a:t>particular </a:t>
            </a:r>
            <a:r>
              <a:rPr lang="hu-HU" sz="2400" dirty="0" smtClean="0"/>
              <a:t>ESG (European Standards and Guidelines) and the </a:t>
            </a:r>
            <a:r>
              <a:rPr lang="hu-HU" sz="2400" dirty="0"/>
              <a:t>ISO 9001 </a:t>
            </a:r>
            <a:r>
              <a:rPr lang="hu-HU" sz="2400" dirty="0" smtClean="0"/>
              <a:t>standard</a:t>
            </a:r>
            <a:endParaRPr lang="hu-HU" sz="2400" dirty="0"/>
          </a:p>
          <a:p>
            <a:pPr>
              <a:buFont typeface="Arial" charset="0"/>
              <a:buChar char="•"/>
              <a:defRPr/>
            </a:pPr>
            <a:r>
              <a:rPr lang="hu-HU" sz="2400" dirty="0" err="1" smtClean="0"/>
              <a:t>Tasks</a:t>
            </a:r>
            <a:r>
              <a:rPr lang="hu-HU" sz="2400" dirty="0" smtClean="0"/>
              <a:t> </a:t>
            </a:r>
            <a:r>
              <a:rPr lang="hu-HU" sz="2400" dirty="0" err="1" smtClean="0"/>
              <a:t>concerning</a:t>
            </a:r>
            <a:r>
              <a:rPr lang="hu-HU" sz="2400" dirty="0" smtClean="0"/>
              <a:t> </a:t>
            </a:r>
            <a:r>
              <a:rPr lang="hu-HU" sz="2400" dirty="0" err="1" smtClean="0"/>
              <a:t>the</a:t>
            </a:r>
            <a:r>
              <a:rPr lang="hu-HU" sz="2400" dirty="0" smtClean="0"/>
              <a:t> </a:t>
            </a:r>
            <a:r>
              <a:rPr lang="hu-HU" sz="2400" dirty="0" err="1" smtClean="0"/>
              <a:t>development</a:t>
            </a:r>
            <a:r>
              <a:rPr lang="hu-HU" sz="2400" dirty="0" smtClean="0"/>
              <a:t> of </a:t>
            </a:r>
            <a:r>
              <a:rPr lang="hu-HU" sz="2400" dirty="0" err="1" smtClean="0"/>
              <a:t>the</a:t>
            </a:r>
            <a:r>
              <a:rPr lang="hu-HU" sz="2400" dirty="0" smtClean="0"/>
              <a:t> </a:t>
            </a:r>
            <a:r>
              <a:rPr lang="hu-HU" sz="2400" dirty="0" err="1" smtClean="0"/>
              <a:t>quality</a:t>
            </a:r>
            <a:r>
              <a:rPr lang="hu-HU" sz="2400" dirty="0" smtClean="0"/>
              <a:t> management </a:t>
            </a:r>
            <a:r>
              <a:rPr lang="hu-HU" sz="2400" dirty="0" err="1" smtClean="0"/>
              <a:t>system</a:t>
            </a:r>
            <a:endParaRPr lang="hu-HU" dirty="0"/>
          </a:p>
          <a:p>
            <a:pPr marL="0" indent="0">
              <a:buFont typeface="Arial" charset="0"/>
              <a:buNone/>
              <a:defRPr/>
            </a:pPr>
            <a:endParaRPr lang="hu-HU" dirty="0" smtClean="0"/>
          </a:p>
        </p:txBody>
      </p:sp>
      <p:sp>
        <p:nvSpPr>
          <p:cNvPr id="10243" name="Cím 3"/>
          <p:cNvSpPr>
            <a:spLocks noGrp="1"/>
          </p:cNvSpPr>
          <p:nvPr>
            <p:ph type="title"/>
          </p:nvPr>
        </p:nvSpPr>
        <p:spPr bwMode="auto">
          <a:xfrm>
            <a:off x="377825" y="17463"/>
            <a:ext cx="8408988" cy="5000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hu-HU" altLang="hu-HU" dirty="0" err="1" smtClean="0"/>
              <a:t>Topics</a:t>
            </a:r>
            <a:r>
              <a:rPr lang="hu-HU" altLang="hu-HU" dirty="0" smtClean="0"/>
              <a:t> II.</a:t>
            </a:r>
          </a:p>
        </p:txBody>
      </p:sp>
      <p:sp>
        <p:nvSpPr>
          <p:cNvPr id="10244" name="Dia számának helye 2"/>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A0633769-4505-4AAB-902B-5F4C99B6515B}" type="slidenum">
              <a:rPr lang="hu-HU" altLang="hu-HU">
                <a:solidFill>
                  <a:srgbClr val="003668"/>
                </a:solidFill>
                <a:latin typeface="Verdana" panose="020B0604030504040204" pitchFamily="34" charset="0"/>
              </a:rPr>
              <a:pPr/>
              <a:t>3</a:t>
            </a:fld>
            <a:endParaRPr lang="hu-HU" altLang="hu-HU">
              <a:solidFill>
                <a:srgbClr val="003668"/>
              </a:solidFill>
              <a:latin typeface="Verdana" panose="020B0604030504040204" pitchFamily="34" charset="0"/>
            </a:endParaRPr>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artalom helye 1"/>
          <p:cNvSpPr>
            <a:spLocks noGrp="1"/>
          </p:cNvSpPr>
          <p:nvPr>
            <p:ph idx="1"/>
          </p:nvPr>
        </p:nvSpPr>
        <p:spPr bwMode="auto">
          <a:xfrm>
            <a:off x="357188" y="852959"/>
            <a:ext cx="8429625" cy="52403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a:buNone/>
            </a:pPr>
            <a:r>
              <a:rPr lang="hu-HU" altLang="hu-HU" sz="2000" dirty="0" smtClean="0"/>
              <a:t>The primary objective of the University of </a:t>
            </a:r>
            <a:r>
              <a:rPr lang="hu-HU" altLang="hu-HU" sz="2000" dirty="0" smtClean="0"/>
              <a:t>Pannonia </a:t>
            </a:r>
            <a:r>
              <a:rPr lang="hu-HU" altLang="hu-HU" sz="2000" dirty="0" smtClean="0"/>
              <a:t>is to perform high quality, innovative teaching and research activities in Hungarian and international higher education. The </a:t>
            </a:r>
            <a:r>
              <a:rPr lang="hu-HU" altLang="hu-HU" sz="2000" dirty="0" err="1" smtClean="0"/>
              <a:t>institution</a:t>
            </a:r>
            <a:r>
              <a:rPr lang="hu-HU" altLang="hu-HU" sz="2000" dirty="0" smtClean="0"/>
              <a:t> </a:t>
            </a:r>
            <a:r>
              <a:rPr lang="hu-HU" altLang="hu-HU" sz="2000" dirty="0" err="1" smtClean="0"/>
              <a:t>wishes</a:t>
            </a:r>
            <a:r>
              <a:rPr lang="hu-HU" altLang="hu-HU" sz="2000" dirty="0" smtClean="0"/>
              <a:t> </a:t>
            </a:r>
            <a:r>
              <a:rPr lang="hu-HU" altLang="hu-HU" sz="2000" dirty="0" err="1" smtClean="0"/>
              <a:t>to</a:t>
            </a:r>
            <a:r>
              <a:rPr lang="hu-HU" altLang="hu-HU" sz="2000" dirty="0" smtClean="0"/>
              <a:t> </a:t>
            </a:r>
            <a:r>
              <a:rPr lang="hu-HU" altLang="hu-HU" sz="2000" dirty="0" err="1" smtClean="0"/>
              <a:t>fulfill</a:t>
            </a:r>
            <a:r>
              <a:rPr lang="hu-HU" altLang="hu-HU" sz="2000" dirty="0" smtClean="0"/>
              <a:t> </a:t>
            </a:r>
            <a:r>
              <a:rPr lang="hu-HU" altLang="hu-HU" sz="2000" dirty="0" err="1" smtClean="0"/>
              <a:t>the</a:t>
            </a:r>
            <a:r>
              <a:rPr lang="hu-HU" altLang="hu-HU" sz="2000" dirty="0" smtClean="0"/>
              <a:t> </a:t>
            </a:r>
            <a:r>
              <a:rPr lang="hu-HU" altLang="hu-HU" sz="2000" dirty="0" err="1" smtClean="0"/>
              <a:t>social</a:t>
            </a:r>
            <a:r>
              <a:rPr lang="hu-HU" altLang="hu-HU" sz="2000" dirty="0" smtClean="0"/>
              <a:t> and </a:t>
            </a:r>
            <a:r>
              <a:rPr lang="hu-HU" altLang="hu-HU" sz="2000" dirty="0" err="1" smtClean="0"/>
              <a:t>economic</a:t>
            </a:r>
            <a:r>
              <a:rPr lang="hu-HU" altLang="hu-HU" sz="2000" dirty="0" smtClean="0"/>
              <a:t> </a:t>
            </a:r>
            <a:r>
              <a:rPr lang="hu-HU" altLang="hu-HU" sz="2000" dirty="0" err="1" smtClean="0"/>
              <a:t>requirements</a:t>
            </a:r>
            <a:r>
              <a:rPr lang="hu-HU" altLang="hu-HU" sz="2000" dirty="0" smtClean="0"/>
              <a:t> </a:t>
            </a:r>
            <a:r>
              <a:rPr lang="hu-HU" altLang="hu-HU" sz="2000" dirty="0" err="1" smtClean="0"/>
              <a:t>by</a:t>
            </a:r>
            <a:r>
              <a:rPr lang="hu-HU" altLang="hu-HU" sz="2000" dirty="0" smtClean="0"/>
              <a:t> </a:t>
            </a:r>
            <a:r>
              <a:rPr lang="hu-HU" altLang="hu-HU" sz="2000" dirty="0" err="1" smtClean="0"/>
              <a:t>striving</a:t>
            </a:r>
            <a:r>
              <a:rPr lang="hu-HU" altLang="hu-HU" sz="2000" dirty="0" smtClean="0"/>
              <a:t> </a:t>
            </a:r>
            <a:r>
              <a:rPr lang="hu-HU" altLang="hu-HU" sz="2000" dirty="0" err="1" smtClean="0"/>
              <a:t>to</a:t>
            </a:r>
            <a:r>
              <a:rPr lang="hu-HU" altLang="hu-HU" sz="2000" dirty="0" smtClean="0"/>
              <a:t> </a:t>
            </a:r>
            <a:r>
              <a:rPr lang="hu-HU" altLang="hu-HU" sz="2000" dirty="0" err="1" smtClean="0"/>
              <a:t>achive</a:t>
            </a:r>
            <a:r>
              <a:rPr lang="hu-HU" altLang="hu-HU" sz="2000" dirty="0" smtClean="0"/>
              <a:t> </a:t>
            </a:r>
            <a:r>
              <a:rPr lang="hu-HU" altLang="hu-HU" sz="2000" dirty="0" err="1" smtClean="0"/>
              <a:t>the</a:t>
            </a:r>
            <a:r>
              <a:rPr lang="hu-HU" altLang="hu-HU" sz="2000" dirty="0" smtClean="0"/>
              <a:t> </a:t>
            </a:r>
            <a:r>
              <a:rPr lang="hu-HU" altLang="hu-HU" sz="2000" dirty="0" err="1" smtClean="0"/>
              <a:t>continuous</a:t>
            </a:r>
            <a:r>
              <a:rPr lang="hu-HU" altLang="hu-HU" sz="2000" dirty="0" smtClean="0"/>
              <a:t> </a:t>
            </a:r>
            <a:r>
              <a:rPr lang="hu-HU" altLang="hu-HU" sz="2000" dirty="0" err="1" smtClean="0"/>
              <a:t>development</a:t>
            </a:r>
            <a:r>
              <a:rPr lang="hu-HU" altLang="hu-HU" sz="2000" dirty="0" smtClean="0"/>
              <a:t> </a:t>
            </a:r>
            <a:r>
              <a:rPr lang="hu-HU" altLang="hu-HU" sz="2000" dirty="0" err="1" smtClean="0"/>
              <a:t>its</a:t>
            </a:r>
            <a:r>
              <a:rPr lang="hu-HU" altLang="hu-HU" sz="2000" dirty="0" smtClean="0"/>
              <a:t> </a:t>
            </a:r>
            <a:r>
              <a:rPr lang="hu-HU" altLang="hu-HU" sz="2000" dirty="0" err="1" smtClean="0"/>
              <a:t>services</a:t>
            </a:r>
            <a:r>
              <a:rPr lang="hu-HU" altLang="hu-HU" sz="2000" dirty="0" smtClean="0"/>
              <a:t> </a:t>
            </a:r>
            <a:r>
              <a:rPr lang="hu-HU" altLang="hu-HU" sz="2000" dirty="0" err="1" smtClean="0"/>
              <a:t>based</a:t>
            </a:r>
            <a:r>
              <a:rPr lang="hu-HU" altLang="hu-HU" sz="2000" dirty="0" smtClean="0"/>
              <a:t> </a:t>
            </a:r>
            <a:r>
              <a:rPr lang="hu-HU" altLang="hu-HU" sz="2000" dirty="0" err="1" smtClean="0"/>
              <a:t>on</a:t>
            </a:r>
            <a:r>
              <a:rPr lang="hu-HU" altLang="hu-HU" sz="2000" dirty="0" smtClean="0"/>
              <a:t> </a:t>
            </a:r>
            <a:r>
              <a:rPr lang="hu-HU" altLang="hu-HU" sz="2000" dirty="0" err="1" smtClean="0"/>
              <a:t>its</a:t>
            </a:r>
            <a:r>
              <a:rPr lang="hu-HU" altLang="hu-HU" sz="2000" dirty="0" smtClean="0"/>
              <a:t> </a:t>
            </a:r>
            <a:r>
              <a:rPr lang="hu-HU" altLang="hu-HU" sz="2000" dirty="0" err="1" smtClean="0"/>
              <a:t>external</a:t>
            </a:r>
            <a:r>
              <a:rPr lang="hu-HU" altLang="hu-HU" sz="2000" dirty="0" smtClean="0"/>
              <a:t> </a:t>
            </a:r>
            <a:r>
              <a:rPr lang="hu-HU" altLang="hu-HU" sz="2000" dirty="0" err="1" smtClean="0"/>
              <a:t>stakeholders</a:t>
            </a:r>
            <a:r>
              <a:rPr lang="hu-HU" altLang="hu-HU" sz="2000" dirty="0" smtClean="0"/>
              <a:t>’ - </a:t>
            </a:r>
            <a:r>
              <a:rPr lang="hu-HU" altLang="hu-HU" sz="2000" dirty="0" err="1" smtClean="0"/>
              <a:t>authorities</a:t>
            </a:r>
            <a:r>
              <a:rPr lang="hu-HU" altLang="hu-HU" sz="2000" dirty="0" smtClean="0"/>
              <a:t>, local </a:t>
            </a:r>
            <a:r>
              <a:rPr lang="hu-HU" altLang="hu-HU" sz="2000" dirty="0" err="1" smtClean="0"/>
              <a:t>governments</a:t>
            </a:r>
            <a:r>
              <a:rPr lang="hu-HU" altLang="hu-HU" sz="2000" dirty="0" smtClean="0"/>
              <a:t>, </a:t>
            </a:r>
            <a:r>
              <a:rPr lang="hu-HU" altLang="hu-HU" sz="2000" dirty="0" err="1" smtClean="0"/>
              <a:t>institutional</a:t>
            </a:r>
            <a:r>
              <a:rPr lang="hu-HU" altLang="hu-HU" sz="2000" dirty="0" smtClean="0"/>
              <a:t> </a:t>
            </a:r>
            <a:r>
              <a:rPr lang="hu-HU" altLang="hu-HU" sz="2000" dirty="0" err="1" smtClean="0"/>
              <a:t>partners</a:t>
            </a:r>
            <a:r>
              <a:rPr lang="hu-HU" altLang="hu-HU" sz="2000" dirty="0" smtClean="0"/>
              <a:t>, and local </a:t>
            </a:r>
            <a:r>
              <a:rPr lang="hu-HU" altLang="hu-HU" sz="2000" dirty="0" err="1" smtClean="0"/>
              <a:t>communities</a:t>
            </a:r>
            <a:r>
              <a:rPr lang="hu-HU" altLang="hu-HU" sz="2000" dirty="0" smtClean="0"/>
              <a:t> – and </a:t>
            </a:r>
            <a:r>
              <a:rPr lang="hu-HU" altLang="hu-HU" sz="2000" dirty="0" err="1" smtClean="0"/>
              <a:t>internal</a:t>
            </a:r>
            <a:r>
              <a:rPr lang="hu-HU" altLang="hu-HU" sz="2000" dirty="0" smtClean="0"/>
              <a:t> </a:t>
            </a:r>
            <a:r>
              <a:rPr lang="hu-HU" altLang="hu-HU" sz="2000" dirty="0" err="1" smtClean="0"/>
              <a:t>stakeholders</a:t>
            </a:r>
            <a:r>
              <a:rPr lang="hu-HU" altLang="hu-HU" sz="2000" dirty="0" smtClean="0"/>
              <a:t>’ – </a:t>
            </a:r>
            <a:r>
              <a:rPr lang="hu-HU" altLang="hu-HU" sz="2000" dirty="0" err="1"/>
              <a:t>its</a:t>
            </a:r>
            <a:r>
              <a:rPr lang="hu-HU" altLang="hu-HU" sz="2000" dirty="0"/>
              <a:t> </a:t>
            </a:r>
            <a:r>
              <a:rPr lang="hu-HU" altLang="hu-HU" sz="2000" dirty="0" err="1"/>
              <a:t>students</a:t>
            </a:r>
            <a:r>
              <a:rPr lang="hu-HU" altLang="hu-HU" sz="2000" dirty="0"/>
              <a:t>’, </a:t>
            </a:r>
            <a:r>
              <a:rPr lang="hu-HU" altLang="hu-HU" sz="2000" dirty="0" err="1"/>
              <a:t>professors</a:t>
            </a:r>
            <a:r>
              <a:rPr lang="hu-HU" altLang="hu-HU" sz="2000" dirty="0"/>
              <a:t> and </a:t>
            </a:r>
            <a:r>
              <a:rPr lang="hu-HU" altLang="hu-HU" sz="2000" dirty="0" err="1"/>
              <a:t>employees</a:t>
            </a:r>
            <a:r>
              <a:rPr lang="hu-HU" altLang="hu-HU" sz="2000" dirty="0" smtClean="0"/>
              <a:t>’ – </a:t>
            </a:r>
            <a:r>
              <a:rPr lang="hu-HU" altLang="hu-HU" sz="2000" dirty="0" err="1" smtClean="0"/>
              <a:t>satisfaction</a:t>
            </a:r>
            <a:r>
              <a:rPr lang="hu-HU" altLang="hu-HU" sz="2000" dirty="0" smtClean="0"/>
              <a:t> and </a:t>
            </a:r>
            <a:r>
              <a:rPr lang="hu-HU" altLang="hu-HU" sz="2000" dirty="0" err="1" smtClean="0"/>
              <a:t>co-operation</a:t>
            </a:r>
            <a:r>
              <a:rPr lang="hu-HU" altLang="hu-HU" sz="2000" dirty="0" smtClean="0"/>
              <a:t> </a:t>
            </a:r>
            <a:r>
              <a:rPr lang="hu-HU" altLang="hu-HU" sz="2000" dirty="0" err="1" smtClean="0"/>
              <a:t>with</a:t>
            </a:r>
            <a:r>
              <a:rPr lang="hu-HU" altLang="hu-HU" sz="2000" dirty="0" smtClean="0"/>
              <a:t> </a:t>
            </a:r>
            <a:r>
              <a:rPr lang="hu-HU" altLang="hu-HU" sz="2000" dirty="0" err="1" smtClean="0"/>
              <a:t>these</a:t>
            </a:r>
            <a:r>
              <a:rPr lang="hu-HU" altLang="hu-HU" sz="2000" dirty="0" smtClean="0"/>
              <a:t> </a:t>
            </a:r>
            <a:r>
              <a:rPr lang="hu-HU" altLang="hu-HU" sz="2000" dirty="0" err="1" smtClean="0"/>
              <a:t>parties</a:t>
            </a:r>
            <a:r>
              <a:rPr lang="hu-HU" altLang="hu-HU" sz="2000" dirty="0" smtClean="0"/>
              <a:t>.</a:t>
            </a:r>
          </a:p>
          <a:p>
            <a:pPr marL="0" indent="0">
              <a:buFont typeface="Arial" panose="020B0604020202020204" pitchFamily="34" charset="0"/>
              <a:buNone/>
            </a:pPr>
            <a:r>
              <a:rPr lang="hu-HU" altLang="hu-HU" sz="2000" dirty="0" smtClean="0"/>
              <a:t/>
            </a:r>
            <a:br>
              <a:rPr lang="hu-HU" altLang="hu-HU" sz="2000" dirty="0" smtClean="0"/>
            </a:br>
            <a:r>
              <a:rPr lang="hu-HU" altLang="hu-HU" sz="2000" dirty="0" smtClean="0"/>
              <a:t>The University of Pannonia </a:t>
            </a:r>
            <a:r>
              <a:rPr lang="hu-HU" altLang="hu-HU" sz="2000" dirty="0" err="1" smtClean="0"/>
              <a:t>further</a:t>
            </a:r>
            <a:r>
              <a:rPr lang="hu-HU" altLang="hu-HU" sz="2000" dirty="0" smtClean="0"/>
              <a:t> </a:t>
            </a:r>
            <a:r>
              <a:rPr lang="hu-HU" altLang="hu-HU" sz="2000" dirty="0" err="1" smtClean="0"/>
              <a:t>wishes</a:t>
            </a:r>
            <a:r>
              <a:rPr lang="hu-HU" altLang="hu-HU" sz="2000" dirty="0" smtClean="0"/>
              <a:t> </a:t>
            </a:r>
            <a:r>
              <a:rPr lang="hu-HU" altLang="hu-HU" sz="2000" dirty="0" err="1" smtClean="0"/>
              <a:t>to</a:t>
            </a:r>
            <a:r>
              <a:rPr lang="hu-HU" altLang="hu-HU" sz="2000" dirty="0" smtClean="0"/>
              <a:t> prepare </a:t>
            </a:r>
            <a:r>
              <a:rPr lang="hu-HU" altLang="hu-HU" sz="2000" dirty="0" err="1" smtClean="0"/>
              <a:t>its</a:t>
            </a:r>
            <a:r>
              <a:rPr lang="hu-HU" altLang="hu-HU" sz="2000" dirty="0" smtClean="0"/>
              <a:t> </a:t>
            </a:r>
            <a:r>
              <a:rPr lang="hu-HU" altLang="hu-HU" sz="2000" dirty="0" err="1" smtClean="0"/>
              <a:t>students</a:t>
            </a:r>
            <a:r>
              <a:rPr lang="hu-HU" altLang="hu-HU" sz="2000" dirty="0" smtClean="0"/>
              <a:t> </a:t>
            </a:r>
            <a:r>
              <a:rPr lang="hu-HU" altLang="hu-HU" sz="2000" dirty="0" err="1" smtClean="0"/>
              <a:t>to</a:t>
            </a:r>
            <a:r>
              <a:rPr lang="hu-HU" altLang="hu-HU" sz="2000" dirty="0" smtClean="0"/>
              <a:t> </a:t>
            </a:r>
            <a:r>
              <a:rPr lang="hu-HU" altLang="hu-HU" sz="2000" dirty="0" err="1" smtClean="0"/>
              <a:t>meet</a:t>
            </a:r>
            <a:r>
              <a:rPr lang="hu-HU" altLang="hu-HU" sz="2000" dirty="0" smtClean="0"/>
              <a:t> </a:t>
            </a:r>
            <a:r>
              <a:rPr lang="hu-HU" altLang="hu-HU" sz="2000" dirty="0" err="1" smtClean="0"/>
              <a:t>their</a:t>
            </a:r>
            <a:r>
              <a:rPr lang="hu-HU" altLang="hu-HU" sz="2000" dirty="0" smtClean="0"/>
              <a:t> </a:t>
            </a:r>
            <a:r>
              <a:rPr lang="hu-HU" altLang="hu-HU" sz="2000" dirty="0" err="1" smtClean="0"/>
              <a:t>own</a:t>
            </a:r>
            <a:r>
              <a:rPr lang="hu-HU" altLang="hu-HU" sz="2000" dirty="0" smtClean="0"/>
              <a:t> and </a:t>
            </a:r>
            <a:r>
              <a:rPr lang="hu-HU" altLang="hu-HU" sz="2000" dirty="0" err="1" smtClean="0"/>
              <a:t>society’s</a:t>
            </a:r>
            <a:r>
              <a:rPr lang="hu-HU" altLang="hu-HU" sz="2000" dirty="0" smtClean="0"/>
              <a:t> </a:t>
            </a:r>
            <a:r>
              <a:rPr lang="hu-HU" altLang="hu-HU" sz="2000" dirty="0" err="1" smtClean="0"/>
              <a:t>expectations</a:t>
            </a:r>
            <a:r>
              <a:rPr lang="hu-HU" altLang="hu-HU" sz="2000" dirty="0" smtClean="0"/>
              <a:t> </a:t>
            </a:r>
            <a:r>
              <a:rPr lang="hu-HU" altLang="hu-HU" sz="2000" dirty="0" err="1" smtClean="0"/>
              <a:t>with</a:t>
            </a:r>
            <a:r>
              <a:rPr lang="hu-HU" altLang="hu-HU" sz="2000" dirty="0" smtClean="0"/>
              <a:t> a </a:t>
            </a:r>
            <a:r>
              <a:rPr lang="hu-HU" altLang="hu-HU" sz="2000" dirty="0" err="1" smtClean="0"/>
              <a:t>successful</a:t>
            </a:r>
            <a:r>
              <a:rPr lang="hu-HU" altLang="hu-HU" sz="2000" dirty="0" smtClean="0"/>
              <a:t> </a:t>
            </a:r>
            <a:r>
              <a:rPr lang="hu-HU" altLang="hu-HU" sz="2000" dirty="0" err="1" smtClean="0"/>
              <a:t>professional</a:t>
            </a:r>
            <a:r>
              <a:rPr lang="hu-HU" altLang="hu-HU" sz="2000" dirty="0" smtClean="0"/>
              <a:t> </a:t>
            </a:r>
            <a:r>
              <a:rPr lang="hu-HU" altLang="hu-HU" sz="2000" dirty="0" err="1" smtClean="0"/>
              <a:t>career</a:t>
            </a:r>
            <a:r>
              <a:rPr lang="hu-HU" altLang="hu-HU" sz="2000" dirty="0" smtClean="0"/>
              <a:t> </a:t>
            </a:r>
            <a:r>
              <a:rPr lang="hu-HU" altLang="hu-HU" sz="2000" dirty="0" err="1" smtClean="0"/>
              <a:t>based</a:t>
            </a:r>
            <a:r>
              <a:rPr lang="hu-HU" altLang="hu-HU" sz="2000" dirty="0" smtClean="0"/>
              <a:t> </a:t>
            </a:r>
            <a:r>
              <a:rPr lang="hu-HU" altLang="hu-HU" sz="2000" dirty="0" err="1" smtClean="0"/>
              <a:t>on</a:t>
            </a:r>
            <a:r>
              <a:rPr lang="hu-HU" altLang="hu-HU" sz="2000" dirty="0" smtClean="0"/>
              <a:t> </a:t>
            </a:r>
            <a:r>
              <a:rPr lang="hu-HU" altLang="hu-HU" sz="2000" dirty="0" err="1" smtClean="0"/>
              <a:t>their</a:t>
            </a:r>
            <a:r>
              <a:rPr lang="hu-HU" altLang="hu-HU" sz="2000" dirty="0" smtClean="0"/>
              <a:t> </a:t>
            </a:r>
            <a:r>
              <a:rPr lang="hu-HU" altLang="hu-HU" sz="2000" dirty="0" err="1" smtClean="0"/>
              <a:t>skills</a:t>
            </a:r>
            <a:r>
              <a:rPr lang="hu-HU" altLang="hu-HU" sz="2000" dirty="0" smtClean="0"/>
              <a:t> and </a:t>
            </a:r>
            <a:r>
              <a:rPr lang="hu-HU" altLang="hu-HU" sz="2000" dirty="0" err="1" smtClean="0"/>
              <a:t>competences</a:t>
            </a:r>
            <a:r>
              <a:rPr lang="hu-HU" altLang="hu-HU" sz="2000" dirty="0" smtClean="0"/>
              <a:t> </a:t>
            </a:r>
            <a:r>
              <a:rPr lang="hu-HU" altLang="hu-HU" sz="2000" dirty="0" err="1" smtClean="0"/>
              <a:t>acquired</a:t>
            </a:r>
            <a:r>
              <a:rPr lang="hu-HU" altLang="hu-HU" sz="2000" dirty="0" smtClean="0"/>
              <a:t>, </a:t>
            </a:r>
            <a:r>
              <a:rPr lang="hu-HU" altLang="hu-HU" sz="2000" dirty="0" err="1" smtClean="0"/>
              <a:t>by</a:t>
            </a:r>
            <a:r>
              <a:rPr lang="hu-HU" altLang="hu-HU" sz="2000" dirty="0" smtClean="0"/>
              <a:t> being </a:t>
            </a:r>
            <a:r>
              <a:rPr lang="hu-HU" altLang="hu-HU" sz="2000" dirty="0" err="1" smtClean="0"/>
              <a:t>active</a:t>
            </a:r>
            <a:r>
              <a:rPr lang="hu-HU" altLang="hu-HU" sz="2000" dirty="0" smtClean="0"/>
              <a:t> and </a:t>
            </a:r>
            <a:r>
              <a:rPr lang="hu-HU" altLang="hu-HU" sz="2000" dirty="0" err="1" smtClean="0"/>
              <a:t>responsible</a:t>
            </a:r>
            <a:r>
              <a:rPr lang="hu-HU" altLang="hu-HU" sz="2000" dirty="0" smtClean="0"/>
              <a:t> </a:t>
            </a:r>
            <a:r>
              <a:rPr lang="hu-HU" altLang="hu-HU" sz="2000" dirty="0" err="1" smtClean="0"/>
              <a:t>members</a:t>
            </a:r>
            <a:r>
              <a:rPr lang="hu-HU" altLang="hu-HU" sz="2000" dirty="0" smtClean="0"/>
              <a:t> of </a:t>
            </a:r>
            <a:r>
              <a:rPr lang="hu-HU" altLang="hu-HU" sz="2000" dirty="0" err="1" smtClean="0"/>
              <a:t>Hungarian</a:t>
            </a:r>
            <a:r>
              <a:rPr lang="hu-HU" altLang="hu-HU" sz="2000" dirty="0" smtClean="0"/>
              <a:t> </a:t>
            </a:r>
            <a:r>
              <a:rPr lang="hu-HU" altLang="hu-HU" sz="2000" dirty="0" err="1" smtClean="0"/>
              <a:t>society</a:t>
            </a:r>
            <a:r>
              <a:rPr lang="hu-HU" altLang="hu-HU" sz="2000" dirty="0" smtClean="0"/>
              <a:t> and </a:t>
            </a:r>
            <a:r>
              <a:rPr lang="hu-HU" altLang="hu-HU" sz="2000" dirty="0" err="1" smtClean="0"/>
              <a:t>citizens</a:t>
            </a:r>
            <a:r>
              <a:rPr lang="hu-HU" altLang="hu-HU" sz="2000" dirty="0" smtClean="0"/>
              <a:t> of </a:t>
            </a:r>
            <a:r>
              <a:rPr lang="hu-HU" altLang="hu-HU" sz="2000" dirty="0" err="1" smtClean="0"/>
              <a:t>the</a:t>
            </a:r>
            <a:r>
              <a:rPr lang="hu-HU" altLang="hu-HU" sz="2000" dirty="0" smtClean="0"/>
              <a:t> EU, and </a:t>
            </a:r>
            <a:r>
              <a:rPr lang="hu-HU" altLang="hu-HU" sz="2000" dirty="0" err="1" smtClean="0"/>
              <a:t>by</a:t>
            </a:r>
            <a:r>
              <a:rPr lang="hu-HU" altLang="hu-HU" sz="2000" dirty="0" smtClean="0"/>
              <a:t> </a:t>
            </a:r>
            <a:r>
              <a:rPr lang="hu-HU" altLang="hu-HU" sz="2000" dirty="0" err="1" smtClean="0"/>
              <a:t>having</a:t>
            </a:r>
            <a:r>
              <a:rPr lang="hu-HU" altLang="hu-HU" sz="2000" dirty="0" smtClean="0"/>
              <a:t> a </a:t>
            </a:r>
            <a:r>
              <a:rPr lang="hu-HU" altLang="hu-HU" sz="2000" dirty="0" err="1" smtClean="0"/>
              <a:t>positive</a:t>
            </a:r>
            <a:r>
              <a:rPr lang="hu-HU" altLang="hu-HU" sz="2000" dirty="0" smtClean="0"/>
              <a:t> </a:t>
            </a:r>
            <a:r>
              <a:rPr lang="hu-HU" altLang="hu-HU" sz="2000" dirty="0" err="1" smtClean="0"/>
              <a:t>impact</a:t>
            </a:r>
            <a:r>
              <a:rPr lang="hu-HU" altLang="hu-HU" sz="2000" dirty="0" smtClean="0"/>
              <a:t> </a:t>
            </a:r>
            <a:r>
              <a:rPr lang="hu-HU" altLang="hu-HU" sz="2000" dirty="0" err="1" smtClean="0"/>
              <a:t>on</a:t>
            </a:r>
            <a:r>
              <a:rPr lang="hu-HU" altLang="hu-HU" sz="2000" dirty="0" smtClean="0"/>
              <a:t> </a:t>
            </a:r>
            <a:r>
              <a:rPr lang="hu-HU" altLang="hu-HU" sz="2000" dirty="0" err="1" smtClean="0"/>
              <a:t>their</a:t>
            </a:r>
            <a:r>
              <a:rPr lang="hu-HU" altLang="hu-HU" sz="2000" dirty="0" smtClean="0"/>
              <a:t> </a:t>
            </a:r>
            <a:r>
              <a:rPr lang="hu-HU" altLang="hu-HU" sz="2000" dirty="0" err="1" smtClean="0"/>
              <a:t>environment</a:t>
            </a:r>
            <a:r>
              <a:rPr lang="hu-HU" altLang="hu-HU" sz="2000" dirty="0" smtClean="0"/>
              <a:t>.</a:t>
            </a:r>
            <a:r>
              <a:rPr lang="hu-HU" altLang="hu-HU" sz="2000" b="1" dirty="0" smtClean="0"/>
              <a:t> </a:t>
            </a:r>
            <a:r>
              <a:rPr lang="hu-HU" altLang="hu-HU" sz="2400" dirty="0" smtClean="0"/>
              <a:t>	</a:t>
            </a:r>
            <a:endParaRPr lang="hu-HU" altLang="hu-HU" sz="2400" b="1" dirty="0" smtClean="0"/>
          </a:p>
        </p:txBody>
      </p:sp>
      <p:sp>
        <p:nvSpPr>
          <p:cNvPr id="11267" name="Cím 2"/>
          <p:cNvSpPr>
            <a:spLocks noGrp="1"/>
          </p:cNvSpPr>
          <p:nvPr>
            <p:ph type="title"/>
          </p:nvPr>
        </p:nvSpPr>
        <p:spPr bwMode="auto">
          <a:xfrm>
            <a:off x="323850" y="0"/>
            <a:ext cx="8408988" cy="5000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hu-HU" altLang="hu-HU" dirty="0" smtClean="0"/>
              <a:t>The </a:t>
            </a:r>
            <a:r>
              <a:rPr lang="hu-HU" altLang="hu-HU" dirty="0" err="1" smtClean="0"/>
              <a:t>Quality</a:t>
            </a:r>
            <a:r>
              <a:rPr lang="hu-HU" altLang="hu-HU" dirty="0" smtClean="0"/>
              <a:t> Policy of </a:t>
            </a:r>
            <a:r>
              <a:rPr lang="hu-HU" altLang="hu-HU" dirty="0" err="1" smtClean="0"/>
              <a:t>the</a:t>
            </a:r>
            <a:r>
              <a:rPr lang="hu-HU" altLang="hu-HU" dirty="0" smtClean="0"/>
              <a:t> University of Pannonia</a:t>
            </a:r>
          </a:p>
        </p:txBody>
      </p:sp>
      <p:sp>
        <p:nvSpPr>
          <p:cNvPr id="11268" name="Dia számának helye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8023EB7B-0537-43B0-A6CD-AB3F9DC7E027}" type="slidenum">
              <a:rPr lang="hu-HU" altLang="hu-HU">
                <a:solidFill>
                  <a:srgbClr val="003668"/>
                </a:solidFill>
                <a:latin typeface="Verdana" panose="020B0604030504040204" pitchFamily="34" charset="0"/>
              </a:rPr>
              <a:pPr/>
              <a:t>4</a:t>
            </a:fld>
            <a:endParaRPr lang="hu-HU" altLang="hu-HU">
              <a:solidFill>
                <a:srgbClr val="003668"/>
              </a:solidFill>
              <a:latin typeface="Verdana" panose="020B0604030504040204" pitchFamily="34" charset="0"/>
            </a:endParaRP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artalom helye 1"/>
          <p:cNvSpPr>
            <a:spLocks noGrp="1"/>
          </p:cNvSpPr>
          <p:nvPr>
            <p:ph idx="1"/>
          </p:nvPr>
        </p:nvSpPr>
        <p:spPr bwMode="auto">
          <a:xfrm>
            <a:off x="357188" y="785813"/>
            <a:ext cx="8429625" cy="52403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a:buFont typeface="Arial" panose="020B0604020202020204" pitchFamily="34" charset="0"/>
              <a:buNone/>
            </a:pPr>
            <a:r>
              <a:rPr lang="hu-HU" altLang="hu-HU" sz="2000" dirty="0" smtClean="0"/>
              <a:t>The University of Pannonia </a:t>
            </a:r>
            <a:r>
              <a:rPr lang="hu-HU" altLang="hu-HU" sz="2000" dirty="0" err="1" smtClean="0"/>
              <a:t>wishes</a:t>
            </a:r>
            <a:r>
              <a:rPr lang="hu-HU" altLang="hu-HU" sz="2000" dirty="0" smtClean="0"/>
              <a:t> </a:t>
            </a:r>
            <a:r>
              <a:rPr lang="hu-HU" altLang="hu-HU" sz="2000" dirty="0" err="1" smtClean="0"/>
              <a:t>to</a:t>
            </a:r>
            <a:r>
              <a:rPr lang="hu-HU" altLang="hu-HU" sz="2000" dirty="0" smtClean="0"/>
              <a:t> </a:t>
            </a:r>
            <a:r>
              <a:rPr lang="hu-HU" altLang="hu-HU" sz="2000" dirty="0" err="1" smtClean="0"/>
              <a:t>perform</a:t>
            </a:r>
            <a:r>
              <a:rPr lang="hu-HU" altLang="hu-HU" sz="2000" dirty="0" smtClean="0"/>
              <a:t> </a:t>
            </a:r>
            <a:r>
              <a:rPr lang="hu-HU" altLang="hu-HU" sz="2000" dirty="0" err="1" smtClean="0"/>
              <a:t>its</a:t>
            </a:r>
            <a:r>
              <a:rPr lang="hu-HU" altLang="hu-HU" sz="2000" dirty="0" smtClean="0"/>
              <a:t> </a:t>
            </a:r>
            <a:r>
              <a:rPr lang="hu-HU" altLang="hu-HU" sz="2000" dirty="0" err="1" smtClean="0"/>
              <a:t>highly</a:t>
            </a:r>
            <a:r>
              <a:rPr lang="hu-HU" altLang="hu-HU" sz="2000" dirty="0" smtClean="0"/>
              <a:t> </a:t>
            </a:r>
            <a:r>
              <a:rPr lang="hu-HU" altLang="hu-HU" sz="2000" dirty="0" err="1" smtClean="0"/>
              <a:t>professional</a:t>
            </a:r>
            <a:r>
              <a:rPr lang="hu-HU" altLang="hu-HU" sz="2000" dirty="0" smtClean="0"/>
              <a:t> R&amp;D </a:t>
            </a:r>
            <a:r>
              <a:rPr lang="hu-HU" altLang="hu-HU" sz="2000" dirty="0" err="1" smtClean="0"/>
              <a:t>activities</a:t>
            </a:r>
            <a:r>
              <a:rPr lang="hu-HU" altLang="hu-HU" sz="2000" dirty="0" smtClean="0"/>
              <a:t> </a:t>
            </a:r>
            <a:r>
              <a:rPr lang="hu-HU" altLang="hu-HU" sz="2000" dirty="0" err="1" smtClean="0"/>
              <a:t>encompassing</a:t>
            </a:r>
            <a:r>
              <a:rPr lang="hu-HU" altLang="hu-HU" sz="2000" dirty="0" smtClean="0"/>
              <a:t> a </a:t>
            </a:r>
            <a:r>
              <a:rPr lang="hu-HU" altLang="hu-HU" sz="2000" dirty="0" err="1" smtClean="0"/>
              <a:t>wide</a:t>
            </a:r>
            <a:r>
              <a:rPr lang="hu-HU" altLang="hu-HU" sz="2000" dirty="0" smtClean="0"/>
              <a:t> </a:t>
            </a:r>
            <a:r>
              <a:rPr lang="hu-HU" altLang="hu-HU" sz="2000" dirty="0" err="1" smtClean="0"/>
              <a:t>range</a:t>
            </a:r>
            <a:r>
              <a:rPr lang="hu-HU" altLang="hu-HU" sz="2000" dirty="0" smtClean="0"/>
              <a:t> of </a:t>
            </a:r>
            <a:r>
              <a:rPr lang="hu-HU" altLang="hu-HU" sz="2000" dirty="0" err="1" smtClean="0"/>
              <a:t>basic</a:t>
            </a:r>
            <a:r>
              <a:rPr lang="hu-HU" altLang="hu-HU" sz="2000" dirty="0" smtClean="0"/>
              <a:t> and </a:t>
            </a:r>
            <a:r>
              <a:rPr lang="hu-HU" altLang="hu-HU" sz="2000" dirty="0" err="1" smtClean="0"/>
              <a:t>applied</a:t>
            </a:r>
            <a:r>
              <a:rPr lang="hu-HU" altLang="hu-HU" sz="2000" dirty="0" smtClean="0"/>
              <a:t> </a:t>
            </a:r>
            <a:r>
              <a:rPr lang="hu-HU" altLang="hu-HU" sz="2000" dirty="0" err="1" smtClean="0"/>
              <a:t>research</a:t>
            </a:r>
            <a:r>
              <a:rPr lang="hu-HU" altLang="hu-HU" sz="2000" dirty="0" smtClean="0"/>
              <a:t> and </a:t>
            </a:r>
            <a:r>
              <a:rPr lang="hu-HU" altLang="hu-HU" sz="2000" dirty="0" err="1" smtClean="0"/>
              <a:t>product</a:t>
            </a:r>
            <a:r>
              <a:rPr lang="hu-HU" altLang="hu-HU" sz="2000" dirty="0" smtClean="0"/>
              <a:t> and service </a:t>
            </a:r>
            <a:r>
              <a:rPr lang="hu-HU" altLang="hu-HU" sz="2000" dirty="0" err="1" smtClean="0"/>
              <a:t>development</a:t>
            </a:r>
            <a:r>
              <a:rPr lang="hu-HU" altLang="hu-HU" sz="2000" dirty="0"/>
              <a:t> </a:t>
            </a:r>
            <a:r>
              <a:rPr lang="hu-HU" altLang="hu-HU" sz="2000" dirty="0" err="1" smtClean="0"/>
              <a:t>with</a:t>
            </a:r>
            <a:r>
              <a:rPr lang="hu-HU" altLang="hu-HU" sz="2000" dirty="0" smtClean="0"/>
              <a:t> </a:t>
            </a:r>
            <a:r>
              <a:rPr lang="hu-HU" altLang="hu-HU" sz="2000" dirty="0" err="1" smtClean="0"/>
              <a:t>such</a:t>
            </a:r>
            <a:r>
              <a:rPr lang="hu-HU" altLang="hu-HU" sz="2000" dirty="0" smtClean="0"/>
              <a:t> </a:t>
            </a:r>
            <a:r>
              <a:rPr lang="hu-HU" altLang="hu-HU" sz="2000" dirty="0" err="1" smtClean="0"/>
              <a:t>commitment</a:t>
            </a:r>
            <a:r>
              <a:rPr lang="hu-HU" altLang="hu-HU" sz="2000" dirty="0" smtClean="0"/>
              <a:t> </a:t>
            </a:r>
            <a:r>
              <a:rPr lang="hu-HU" altLang="hu-HU" sz="2000" dirty="0" err="1" smtClean="0"/>
              <a:t>to</a:t>
            </a:r>
            <a:r>
              <a:rPr lang="hu-HU" altLang="hu-HU" sz="2000" dirty="0" smtClean="0"/>
              <a:t> </a:t>
            </a:r>
            <a:r>
              <a:rPr lang="hu-HU" altLang="hu-HU" sz="2000" dirty="0" err="1" smtClean="0"/>
              <a:t>quality</a:t>
            </a:r>
            <a:r>
              <a:rPr lang="hu-HU" altLang="hu-HU" sz="2000" dirty="0" smtClean="0"/>
              <a:t> </a:t>
            </a:r>
            <a:r>
              <a:rPr lang="hu-HU" altLang="hu-HU" sz="2000" dirty="0" err="1" smtClean="0"/>
              <a:t>that</a:t>
            </a:r>
            <a:r>
              <a:rPr lang="hu-HU" altLang="hu-HU" sz="2000" dirty="0" smtClean="0"/>
              <a:t> it </a:t>
            </a:r>
            <a:r>
              <a:rPr lang="hu-HU" altLang="hu-HU" sz="2000" dirty="0" err="1" smtClean="0"/>
              <a:t>could</a:t>
            </a:r>
            <a:r>
              <a:rPr lang="hu-HU" altLang="hu-HU" sz="2000" dirty="0" smtClean="0"/>
              <a:t> </a:t>
            </a:r>
            <a:r>
              <a:rPr lang="hu-HU" altLang="hu-HU" sz="2000" dirty="0" err="1" smtClean="0"/>
              <a:t>stay</a:t>
            </a:r>
            <a:r>
              <a:rPr lang="hu-HU" altLang="hu-HU" sz="2000" dirty="0" smtClean="0"/>
              <a:t> an </a:t>
            </a:r>
            <a:r>
              <a:rPr lang="hu-HU" altLang="hu-HU" sz="2000" dirty="0" err="1" smtClean="0"/>
              <a:t>internationally</a:t>
            </a:r>
            <a:r>
              <a:rPr lang="hu-HU" altLang="hu-HU" sz="2000" dirty="0" smtClean="0"/>
              <a:t> </a:t>
            </a:r>
            <a:r>
              <a:rPr lang="hu-HU" altLang="hu-HU" sz="2000" dirty="0" err="1" smtClean="0"/>
              <a:t>recognized</a:t>
            </a:r>
            <a:r>
              <a:rPr lang="hu-HU" altLang="hu-HU" sz="2000" dirty="0" smtClean="0"/>
              <a:t> </a:t>
            </a:r>
            <a:r>
              <a:rPr lang="hu-HU" altLang="hu-HU" sz="2000" dirty="0" err="1" smtClean="0"/>
              <a:t>scientific-intellectual</a:t>
            </a:r>
            <a:r>
              <a:rPr lang="hu-HU" altLang="hu-HU" sz="2000" dirty="0" smtClean="0"/>
              <a:t> centre in </a:t>
            </a:r>
            <a:r>
              <a:rPr lang="hu-HU" altLang="hu-HU" sz="2000" dirty="0" err="1" smtClean="0"/>
              <a:t>all</a:t>
            </a:r>
            <a:r>
              <a:rPr lang="hu-HU" altLang="hu-HU" sz="2000" dirty="0" smtClean="0"/>
              <a:t> </a:t>
            </a:r>
            <a:r>
              <a:rPr lang="hu-HU" altLang="hu-HU" sz="2000" dirty="0" err="1" smtClean="0"/>
              <a:t>its</a:t>
            </a:r>
            <a:r>
              <a:rPr lang="hu-HU" altLang="hu-HU" sz="2000" dirty="0" smtClean="0"/>
              <a:t> </a:t>
            </a:r>
            <a:r>
              <a:rPr lang="hu-HU" altLang="hu-HU" sz="2000" dirty="0" err="1" smtClean="0"/>
              <a:t>fields</a:t>
            </a:r>
            <a:r>
              <a:rPr lang="hu-HU" altLang="hu-HU" sz="2000" dirty="0" smtClean="0"/>
              <a:t> of </a:t>
            </a:r>
            <a:r>
              <a:rPr lang="hu-HU" altLang="hu-HU" sz="2000" dirty="0" err="1" smtClean="0"/>
              <a:t>research</a:t>
            </a:r>
            <a:r>
              <a:rPr lang="hu-HU" altLang="hu-HU" sz="2000" dirty="0" smtClean="0"/>
              <a:t> and </a:t>
            </a:r>
            <a:r>
              <a:rPr lang="hu-HU" altLang="hu-HU" sz="2000" dirty="0" err="1" smtClean="0"/>
              <a:t>training</a:t>
            </a:r>
            <a:r>
              <a:rPr lang="hu-HU" altLang="hu-HU" sz="2000" dirty="0" smtClean="0"/>
              <a:t>.</a:t>
            </a:r>
          </a:p>
          <a:p>
            <a:pPr marL="0" indent="0">
              <a:buFont typeface="Arial" panose="020B0604020202020204" pitchFamily="34" charset="0"/>
              <a:buNone/>
            </a:pPr>
            <a:r>
              <a:rPr lang="hu-HU" altLang="hu-HU" sz="2000" dirty="0" smtClean="0"/>
              <a:t/>
            </a:r>
            <a:br>
              <a:rPr lang="hu-HU" altLang="hu-HU" sz="2000" dirty="0" smtClean="0"/>
            </a:br>
            <a:r>
              <a:rPr lang="hu-HU" altLang="hu-HU" sz="2000" dirty="0" err="1" smtClean="0"/>
              <a:t>To</a:t>
            </a:r>
            <a:r>
              <a:rPr lang="hu-HU" altLang="hu-HU" sz="2000" dirty="0" smtClean="0"/>
              <a:t> </a:t>
            </a:r>
            <a:r>
              <a:rPr lang="hu-HU" altLang="hu-HU" sz="2000" dirty="0" err="1" smtClean="0"/>
              <a:t>achieve</a:t>
            </a:r>
            <a:r>
              <a:rPr lang="hu-HU" altLang="hu-HU" sz="2000" dirty="0" smtClean="0"/>
              <a:t> </a:t>
            </a:r>
            <a:r>
              <a:rPr lang="hu-HU" altLang="hu-HU" sz="2000" dirty="0" err="1" smtClean="0"/>
              <a:t>permanent</a:t>
            </a:r>
            <a:r>
              <a:rPr lang="hu-HU" altLang="hu-HU" sz="2000" dirty="0" smtClean="0"/>
              <a:t> </a:t>
            </a:r>
            <a:r>
              <a:rPr lang="hu-HU" altLang="hu-HU" sz="2000" dirty="0" err="1" smtClean="0"/>
              <a:t>development</a:t>
            </a:r>
            <a:r>
              <a:rPr lang="hu-HU" altLang="hu-HU" sz="2000" dirty="0" smtClean="0"/>
              <a:t>, </a:t>
            </a:r>
            <a:r>
              <a:rPr lang="hu-HU" altLang="hu-HU" sz="2000" dirty="0" err="1" smtClean="0"/>
              <a:t>the</a:t>
            </a:r>
            <a:r>
              <a:rPr lang="hu-HU" altLang="hu-HU" sz="2000" dirty="0" smtClean="0"/>
              <a:t> University of Pannonia </a:t>
            </a:r>
            <a:r>
              <a:rPr lang="hu-HU" altLang="hu-HU" sz="2000" dirty="0" err="1" smtClean="0"/>
              <a:t>continuously</a:t>
            </a:r>
            <a:r>
              <a:rPr lang="hu-HU" altLang="hu-HU" sz="2000" dirty="0" smtClean="0"/>
              <a:t> </a:t>
            </a:r>
            <a:r>
              <a:rPr lang="hu-HU" altLang="hu-HU" sz="2000" dirty="0" err="1" smtClean="0"/>
              <a:t>perfects</a:t>
            </a:r>
            <a:r>
              <a:rPr lang="hu-HU" altLang="hu-HU" sz="2000" dirty="0" smtClean="0"/>
              <a:t> and </a:t>
            </a:r>
            <a:r>
              <a:rPr lang="hu-HU" altLang="hu-HU" sz="2000" dirty="0" err="1" smtClean="0"/>
              <a:t>controls</a:t>
            </a:r>
            <a:r>
              <a:rPr lang="hu-HU" altLang="hu-HU" sz="2000" dirty="0" smtClean="0"/>
              <a:t> </a:t>
            </a:r>
            <a:r>
              <a:rPr lang="hu-HU" altLang="hu-HU" sz="2000" dirty="0" err="1" smtClean="0"/>
              <a:t>its</a:t>
            </a:r>
            <a:r>
              <a:rPr lang="hu-HU" altLang="hu-HU" sz="2000" dirty="0" smtClean="0"/>
              <a:t> </a:t>
            </a:r>
            <a:r>
              <a:rPr lang="hu-HU" altLang="hu-HU" sz="2000" dirty="0" err="1" smtClean="0"/>
              <a:t>training</a:t>
            </a:r>
            <a:r>
              <a:rPr lang="hu-HU" altLang="hu-HU" sz="2000" dirty="0" smtClean="0"/>
              <a:t>, </a:t>
            </a:r>
            <a:r>
              <a:rPr lang="hu-HU" altLang="hu-HU" sz="2000" dirty="0" err="1" smtClean="0"/>
              <a:t>research</a:t>
            </a:r>
            <a:r>
              <a:rPr lang="hu-HU" altLang="hu-HU" sz="2000" dirty="0" smtClean="0"/>
              <a:t>, </a:t>
            </a:r>
            <a:r>
              <a:rPr lang="hu-HU" altLang="hu-HU" sz="2000" dirty="0" err="1" smtClean="0"/>
              <a:t>innovation</a:t>
            </a:r>
            <a:r>
              <a:rPr lang="hu-HU" altLang="hu-HU" sz="2000" dirty="0" smtClean="0"/>
              <a:t>, and service </a:t>
            </a:r>
            <a:r>
              <a:rPr lang="hu-HU" altLang="hu-HU" sz="2000" dirty="0" err="1" smtClean="0"/>
              <a:t>activities</a:t>
            </a:r>
            <a:r>
              <a:rPr lang="hu-HU" altLang="hu-HU" sz="2000" dirty="0" smtClean="0"/>
              <a:t> </a:t>
            </a:r>
            <a:r>
              <a:rPr lang="hu-HU" altLang="hu-HU" sz="2000" dirty="0" err="1" smtClean="0"/>
              <a:t>on</a:t>
            </a:r>
            <a:r>
              <a:rPr lang="hu-HU" altLang="hu-HU" sz="2000" dirty="0" smtClean="0"/>
              <a:t> </a:t>
            </a:r>
            <a:r>
              <a:rPr lang="hu-HU" altLang="hu-HU" sz="2000" dirty="0" err="1" smtClean="0"/>
              <a:t>the</a:t>
            </a:r>
            <a:r>
              <a:rPr lang="hu-HU" altLang="hu-HU" sz="2000" dirty="0" smtClean="0"/>
              <a:t> </a:t>
            </a:r>
            <a:r>
              <a:rPr lang="hu-HU" altLang="hu-HU" sz="2000" dirty="0" err="1" smtClean="0"/>
              <a:t>basis</a:t>
            </a:r>
            <a:r>
              <a:rPr lang="hu-HU" altLang="hu-HU" sz="2000" dirty="0" smtClean="0"/>
              <a:t> of </a:t>
            </a:r>
            <a:r>
              <a:rPr lang="hu-HU" altLang="hu-HU" sz="2000" dirty="0" err="1" smtClean="0"/>
              <a:t>the</a:t>
            </a:r>
            <a:r>
              <a:rPr lang="hu-HU" altLang="hu-HU" sz="2000" dirty="0" smtClean="0"/>
              <a:t> </a:t>
            </a:r>
            <a:r>
              <a:rPr lang="hu-HU" altLang="hu-HU" sz="2000" dirty="0" err="1" smtClean="0"/>
              <a:t>principles</a:t>
            </a:r>
            <a:r>
              <a:rPr lang="hu-HU" altLang="hu-HU" sz="2000" dirty="0" smtClean="0"/>
              <a:t> of </a:t>
            </a:r>
            <a:r>
              <a:rPr lang="hu-HU" altLang="hu-HU" sz="2000" dirty="0" err="1" smtClean="0"/>
              <a:t>quality</a:t>
            </a:r>
            <a:r>
              <a:rPr lang="hu-HU" altLang="hu-HU" sz="2000" dirty="0" smtClean="0"/>
              <a:t> management and </a:t>
            </a:r>
            <a:r>
              <a:rPr lang="hu-HU" altLang="hu-HU" sz="2000" dirty="0" err="1" smtClean="0"/>
              <a:t>determines</a:t>
            </a:r>
            <a:r>
              <a:rPr lang="hu-HU" altLang="hu-HU" sz="2000" dirty="0" smtClean="0"/>
              <a:t> </a:t>
            </a:r>
            <a:r>
              <a:rPr lang="hu-HU" altLang="hu-HU" sz="2000" dirty="0" err="1" smtClean="0"/>
              <a:t>the</a:t>
            </a:r>
            <a:r>
              <a:rPr lang="hu-HU" altLang="hu-HU" sz="2000" dirty="0" smtClean="0"/>
              <a:t> </a:t>
            </a:r>
            <a:r>
              <a:rPr lang="hu-HU" altLang="hu-HU" sz="2000" dirty="0" err="1" smtClean="0"/>
              <a:t>quality</a:t>
            </a:r>
            <a:r>
              <a:rPr lang="hu-HU" altLang="hu-HU" sz="2000" dirty="0" smtClean="0"/>
              <a:t> </a:t>
            </a:r>
            <a:r>
              <a:rPr lang="hu-HU" altLang="hu-HU" sz="2000" dirty="0" err="1" smtClean="0"/>
              <a:t>goals</a:t>
            </a:r>
            <a:r>
              <a:rPr lang="hu-HU" altLang="hu-HU" sz="2000" dirty="0" smtClean="0"/>
              <a:t> </a:t>
            </a:r>
            <a:r>
              <a:rPr lang="hu-HU" altLang="hu-HU" sz="2000" dirty="0" err="1" smtClean="0"/>
              <a:t>matching</a:t>
            </a:r>
            <a:r>
              <a:rPr lang="hu-HU" altLang="hu-HU" sz="2000" dirty="0" smtClean="0"/>
              <a:t> </a:t>
            </a:r>
            <a:r>
              <a:rPr lang="hu-HU" altLang="hu-HU" sz="2000" dirty="0" err="1" smtClean="0"/>
              <a:t>the</a:t>
            </a:r>
            <a:r>
              <a:rPr lang="hu-HU" altLang="hu-HU" sz="2000" dirty="0" smtClean="0"/>
              <a:t> </a:t>
            </a:r>
            <a:r>
              <a:rPr lang="hu-HU" altLang="hu-HU" sz="2000" dirty="0" err="1" smtClean="0"/>
              <a:t>institutional</a:t>
            </a:r>
            <a:r>
              <a:rPr lang="hu-HU" altLang="hu-HU" sz="2000" dirty="0" smtClean="0"/>
              <a:t> </a:t>
            </a:r>
            <a:r>
              <a:rPr lang="hu-HU" altLang="hu-HU" sz="2000" dirty="0" err="1" smtClean="0"/>
              <a:t>strategies</a:t>
            </a:r>
            <a:r>
              <a:rPr lang="hu-HU" altLang="hu-HU" sz="2000" dirty="0" smtClean="0"/>
              <a:t> and </a:t>
            </a:r>
            <a:r>
              <a:rPr lang="hu-HU" altLang="hu-HU" sz="2000" dirty="0" err="1" smtClean="0"/>
              <a:t>analyzes</a:t>
            </a:r>
            <a:r>
              <a:rPr lang="hu-HU" altLang="hu-HU" sz="2000" dirty="0" smtClean="0"/>
              <a:t> </a:t>
            </a:r>
            <a:r>
              <a:rPr lang="hu-HU" altLang="hu-HU" sz="2000" dirty="0" err="1" smtClean="0"/>
              <a:t>their</a:t>
            </a:r>
            <a:r>
              <a:rPr lang="hu-HU" altLang="hu-HU" sz="2000" dirty="0" smtClean="0"/>
              <a:t> </a:t>
            </a:r>
            <a:r>
              <a:rPr lang="hu-HU" altLang="hu-HU" sz="2000" dirty="0" err="1" smtClean="0"/>
              <a:t>fulfillment</a:t>
            </a:r>
            <a:r>
              <a:rPr lang="hu-HU" altLang="hu-HU" sz="2000" dirty="0" smtClean="0"/>
              <a:t>.</a:t>
            </a:r>
          </a:p>
        </p:txBody>
      </p:sp>
      <p:sp>
        <p:nvSpPr>
          <p:cNvPr id="12292" name="Dia számának helye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29B222C2-63E7-4444-AC10-ACC2877D0A6E}" type="slidenum">
              <a:rPr lang="hu-HU" altLang="hu-HU">
                <a:solidFill>
                  <a:srgbClr val="003668"/>
                </a:solidFill>
                <a:latin typeface="Verdana" panose="020B0604030504040204" pitchFamily="34" charset="0"/>
              </a:rPr>
              <a:pPr/>
              <a:t>5</a:t>
            </a:fld>
            <a:endParaRPr lang="hu-HU" altLang="hu-HU">
              <a:solidFill>
                <a:srgbClr val="003668"/>
              </a:solidFill>
              <a:latin typeface="Verdana" panose="020B0604030504040204" pitchFamily="34" charset="0"/>
            </a:endParaRPr>
          </a:p>
        </p:txBody>
      </p:sp>
      <p:sp>
        <p:nvSpPr>
          <p:cNvPr id="7" name="Cím 2"/>
          <p:cNvSpPr txBox="1">
            <a:spLocks/>
          </p:cNvSpPr>
          <p:nvPr/>
        </p:nvSpPr>
        <p:spPr bwMode="auto">
          <a:xfrm>
            <a:off x="357188" y="-27384"/>
            <a:ext cx="8408988" cy="50006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defTabSz="912813" rtl="0" eaLnBrk="0" fontAlgn="base" hangingPunct="0">
              <a:spcBef>
                <a:spcPct val="0"/>
              </a:spcBef>
              <a:spcAft>
                <a:spcPct val="0"/>
              </a:spcAft>
              <a:defRPr sz="2800" kern="1200">
                <a:solidFill>
                  <a:schemeClr val="bg1"/>
                </a:solidFill>
                <a:latin typeface="+mj-lt"/>
                <a:ea typeface="+mj-ea"/>
                <a:cs typeface="+mj-cs"/>
              </a:defRPr>
            </a:lvl1pPr>
            <a:lvl2pPr algn="ctr" defTabSz="912813" rtl="0" eaLnBrk="0" fontAlgn="base" hangingPunct="0">
              <a:spcBef>
                <a:spcPct val="0"/>
              </a:spcBef>
              <a:spcAft>
                <a:spcPct val="0"/>
              </a:spcAft>
              <a:defRPr sz="4400">
                <a:solidFill>
                  <a:schemeClr val="tx1"/>
                </a:solidFill>
                <a:latin typeface="Calibri" pitchFamily="34" charset="0"/>
              </a:defRPr>
            </a:lvl2pPr>
            <a:lvl3pPr algn="ctr" defTabSz="912813" rtl="0" eaLnBrk="0" fontAlgn="base" hangingPunct="0">
              <a:spcBef>
                <a:spcPct val="0"/>
              </a:spcBef>
              <a:spcAft>
                <a:spcPct val="0"/>
              </a:spcAft>
              <a:defRPr sz="4400">
                <a:solidFill>
                  <a:schemeClr val="tx1"/>
                </a:solidFill>
                <a:latin typeface="Calibri" pitchFamily="34" charset="0"/>
              </a:defRPr>
            </a:lvl3pPr>
            <a:lvl4pPr algn="ctr" defTabSz="912813" rtl="0" eaLnBrk="0" fontAlgn="base" hangingPunct="0">
              <a:spcBef>
                <a:spcPct val="0"/>
              </a:spcBef>
              <a:spcAft>
                <a:spcPct val="0"/>
              </a:spcAft>
              <a:defRPr sz="4400">
                <a:solidFill>
                  <a:schemeClr val="tx1"/>
                </a:solidFill>
                <a:latin typeface="Calibri" pitchFamily="34" charset="0"/>
              </a:defRPr>
            </a:lvl4pPr>
            <a:lvl5pPr algn="ctr" defTabSz="912813" rtl="0" eaLnBrk="0" fontAlgn="base" hangingPunct="0">
              <a:spcBef>
                <a:spcPct val="0"/>
              </a:spcBef>
              <a:spcAft>
                <a:spcPct val="0"/>
              </a:spcAft>
              <a:defRPr sz="4400">
                <a:solidFill>
                  <a:schemeClr val="tx1"/>
                </a:solidFill>
                <a:latin typeface="Calibri" pitchFamily="34" charset="0"/>
              </a:defRPr>
            </a:lvl5pPr>
            <a:lvl6pPr marL="457200" algn="ctr" defTabSz="912813" rtl="0" fontAlgn="base">
              <a:spcBef>
                <a:spcPct val="0"/>
              </a:spcBef>
              <a:spcAft>
                <a:spcPct val="0"/>
              </a:spcAft>
              <a:defRPr sz="4400">
                <a:solidFill>
                  <a:schemeClr val="tx1"/>
                </a:solidFill>
                <a:latin typeface="Calibri" pitchFamily="34" charset="0"/>
              </a:defRPr>
            </a:lvl6pPr>
            <a:lvl7pPr marL="914400" algn="ctr" defTabSz="912813" rtl="0" fontAlgn="base">
              <a:spcBef>
                <a:spcPct val="0"/>
              </a:spcBef>
              <a:spcAft>
                <a:spcPct val="0"/>
              </a:spcAft>
              <a:defRPr sz="4400">
                <a:solidFill>
                  <a:schemeClr val="tx1"/>
                </a:solidFill>
                <a:latin typeface="Calibri" pitchFamily="34" charset="0"/>
              </a:defRPr>
            </a:lvl7pPr>
            <a:lvl8pPr marL="1371600" algn="ctr" defTabSz="912813" rtl="0" fontAlgn="base">
              <a:spcBef>
                <a:spcPct val="0"/>
              </a:spcBef>
              <a:spcAft>
                <a:spcPct val="0"/>
              </a:spcAft>
              <a:defRPr sz="4400">
                <a:solidFill>
                  <a:schemeClr val="tx1"/>
                </a:solidFill>
                <a:latin typeface="Calibri" pitchFamily="34" charset="0"/>
              </a:defRPr>
            </a:lvl8pPr>
            <a:lvl9pPr marL="1828800" algn="ctr" defTabSz="912813" rtl="0" fontAlgn="base">
              <a:spcBef>
                <a:spcPct val="0"/>
              </a:spcBef>
              <a:spcAft>
                <a:spcPct val="0"/>
              </a:spcAft>
              <a:defRPr sz="4400">
                <a:solidFill>
                  <a:schemeClr val="tx1"/>
                </a:solidFill>
                <a:latin typeface="Calibri" pitchFamily="34" charset="0"/>
              </a:defRPr>
            </a:lvl9pPr>
          </a:lstStyle>
          <a:p>
            <a:r>
              <a:rPr lang="hu-HU" altLang="hu-HU" dirty="0" smtClean="0"/>
              <a:t>The </a:t>
            </a:r>
            <a:r>
              <a:rPr lang="hu-HU" altLang="hu-HU" dirty="0" err="1" smtClean="0"/>
              <a:t>Quality</a:t>
            </a:r>
            <a:r>
              <a:rPr lang="hu-HU" altLang="hu-HU" dirty="0" smtClean="0"/>
              <a:t> Policy of </a:t>
            </a:r>
            <a:r>
              <a:rPr lang="hu-HU" altLang="hu-HU" dirty="0" err="1" smtClean="0"/>
              <a:t>the</a:t>
            </a:r>
            <a:r>
              <a:rPr lang="hu-HU" altLang="hu-HU" dirty="0" smtClean="0"/>
              <a:t> University of Pannonia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artalom helye 1"/>
          <p:cNvSpPr>
            <a:spLocks noGrp="1"/>
          </p:cNvSpPr>
          <p:nvPr>
            <p:ph idx="1"/>
          </p:nvPr>
        </p:nvSpPr>
        <p:spPr bwMode="auto">
          <a:xfrm>
            <a:off x="357188" y="785813"/>
            <a:ext cx="8429625" cy="52403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a:buFont typeface="Arial" panose="020B0604020202020204" pitchFamily="34" charset="0"/>
              <a:buNone/>
            </a:pPr>
            <a:endParaRPr lang="hu-HU" altLang="hu-HU" sz="2000" dirty="0" smtClean="0"/>
          </a:p>
          <a:p>
            <a:pPr marL="0" indent="0">
              <a:buFont typeface="Arial" panose="020B0604020202020204" pitchFamily="34" charset="0"/>
              <a:buNone/>
            </a:pPr>
            <a:r>
              <a:rPr lang="hu-HU" altLang="hu-HU" sz="2000" dirty="0" smtClean="0"/>
              <a:t>With its faculties and campuses organized in a network structure, with taking its students’, employees’, partners’ and scoiety’s demands and satisfaction into consideration, the University of Pannonia maintains and continuously develops its capabilities by permanently observing aspects of social </a:t>
            </a:r>
            <a:r>
              <a:rPr lang="hu-HU" altLang="hu-HU" sz="2000" dirty="0" smtClean="0"/>
              <a:t>responsibility</a:t>
            </a:r>
            <a:r>
              <a:rPr lang="hu-HU" altLang="hu-HU" sz="2000" dirty="0" smtClean="0"/>
              <a:t>. The University </a:t>
            </a:r>
            <a:r>
              <a:rPr lang="hu-HU" altLang="hu-HU" sz="2000" dirty="0" err="1" smtClean="0"/>
              <a:t>considers</a:t>
            </a:r>
            <a:r>
              <a:rPr lang="hu-HU" altLang="hu-HU" sz="2000" dirty="0" smtClean="0"/>
              <a:t> it </a:t>
            </a:r>
            <a:r>
              <a:rPr lang="hu-HU" altLang="hu-HU" sz="2000" dirty="0" err="1" smtClean="0"/>
              <a:t>crucial</a:t>
            </a:r>
            <a:r>
              <a:rPr lang="hu-HU" altLang="hu-HU" sz="2000" dirty="0" smtClean="0"/>
              <a:t> </a:t>
            </a:r>
            <a:r>
              <a:rPr lang="hu-HU" altLang="hu-HU" sz="2000" dirty="0" err="1" smtClean="0"/>
              <a:t>to</a:t>
            </a:r>
            <a:r>
              <a:rPr lang="hu-HU" altLang="hu-HU" sz="2000" dirty="0" smtClean="0"/>
              <a:t> </a:t>
            </a:r>
            <a:r>
              <a:rPr lang="hu-HU" altLang="hu-HU" sz="2000" dirty="0" err="1" smtClean="0"/>
              <a:t>make</a:t>
            </a:r>
            <a:r>
              <a:rPr lang="hu-HU" altLang="hu-HU" sz="2000" dirty="0" smtClean="0"/>
              <a:t> </a:t>
            </a:r>
            <a:r>
              <a:rPr lang="hu-HU" altLang="hu-HU" sz="2000" dirty="0" err="1" smtClean="0"/>
              <a:t>its</a:t>
            </a:r>
            <a:r>
              <a:rPr lang="hu-HU" altLang="hu-HU" sz="2000" dirty="0" smtClean="0"/>
              <a:t> </a:t>
            </a:r>
            <a:r>
              <a:rPr lang="hu-HU" altLang="hu-HU" sz="2000" dirty="0" err="1" smtClean="0"/>
              <a:t>high</a:t>
            </a:r>
            <a:r>
              <a:rPr lang="hu-HU" altLang="hu-HU" sz="2000" dirty="0" smtClean="0"/>
              <a:t> </a:t>
            </a:r>
            <a:r>
              <a:rPr lang="hu-HU" altLang="hu-HU" sz="2000" dirty="0" err="1" smtClean="0"/>
              <a:t>quality</a:t>
            </a:r>
            <a:r>
              <a:rPr lang="hu-HU" altLang="hu-HU" sz="2000" dirty="0" smtClean="0"/>
              <a:t> </a:t>
            </a:r>
            <a:r>
              <a:rPr lang="hu-HU" altLang="hu-HU" sz="2000" dirty="0" err="1" smtClean="0"/>
              <a:t>intellectual</a:t>
            </a:r>
            <a:r>
              <a:rPr lang="hu-HU" altLang="hu-HU" sz="2000" dirty="0" smtClean="0"/>
              <a:t> </a:t>
            </a:r>
            <a:r>
              <a:rPr lang="hu-HU" altLang="hu-HU" sz="2000" dirty="0" err="1" smtClean="0"/>
              <a:t>capacity</a:t>
            </a:r>
            <a:r>
              <a:rPr lang="hu-HU" altLang="hu-HU" sz="2000" dirty="0" smtClean="0"/>
              <a:t> </a:t>
            </a:r>
            <a:r>
              <a:rPr lang="hu-HU" altLang="hu-HU" sz="2000" dirty="0" err="1" smtClean="0"/>
              <a:t>based</a:t>
            </a:r>
            <a:r>
              <a:rPr lang="hu-HU" altLang="hu-HU" sz="2000" dirty="0" smtClean="0"/>
              <a:t> </a:t>
            </a:r>
            <a:r>
              <a:rPr lang="hu-HU" altLang="hu-HU" sz="2000" dirty="0" err="1" smtClean="0"/>
              <a:t>on</a:t>
            </a:r>
            <a:r>
              <a:rPr lang="hu-HU" altLang="hu-HU" sz="2000" dirty="0" smtClean="0"/>
              <a:t> </a:t>
            </a:r>
            <a:r>
              <a:rPr lang="hu-HU" altLang="hu-HU" sz="2000" dirty="0" err="1" smtClean="0"/>
              <a:t>its</a:t>
            </a:r>
            <a:r>
              <a:rPr lang="hu-HU" altLang="hu-HU" sz="2000" dirty="0" smtClean="0"/>
              <a:t> </a:t>
            </a:r>
            <a:r>
              <a:rPr lang="hu-HU" altLang="hu-HU" sz="2000" dirty="0" err="1" smtClean="0"/>
              <a:t>training</a:t>
            </a:r>
            <a:r>
              <a:rPr lang="hu-HU" altLang="hu-HU" sz="2000" dirty="0" smtClean="0"/>
              <a:t> and </a:t>
            </a:r>
            <a:r>
              <a:rPr lang="hu-HU" altLang="hu-HU" sz="2000" dirty="0" err="1" smtClean="0"/>
              <a:t>research</a:t>
            </a:r>
            <a:r>
              <a:rPr lang="hu-HU" altLang="hu-HU" sz="2000" dirty="0" smtClean="0"/>
              <a:t> </a:t>
            </a:r>
            <a:r>
              <a:rPr lang="hu-HU" altLang="hu-HU" sz="2000" dirty="0" err="1" smtClean="0"/>
              <a:t>activities</a:t>
            </a:r>
            <a:r>
              <a:rPr lang="hu-HU" altLang="hu-HU" sz="2000" dirty="0" smtClean="0"/>
              <a:t> </a:t>
            </a:r>
            <a:r>
              <a:rPr lang="hu-HU" altLang="hu-HU" sz="2000" dirty="0" err="1" smtClean="0"/>
              <a:t>available</a:t>
            </a:r>
            <a:r>
              <a:rPr lang="hu-HU" altLang="hu-HU" sz="2000" dirty="0" smtClean="0"/>
              <a:t> </a:t>
            </a:r>
            <a:r>
              <a:rPr lang="hu-HU" altLang="hu-HU" sz="2000" dirty="0" err="1" smtClean="0"/>
              <a:t>for</a:t>
            </a:r>
            <a:r>
              <a:rPr lang="hu-HU" altLang="hu-HU" sz="2000" dirty="0" smtClean="0"/>
              <a:t> </a:t>
            </a:r>
            <a:r>
              <a:rPr lang="hu-HU" altLang="hu-HU" sz="2000" dirty="0" err="1" smtClean="0"/>
              <a:t>economic</a:t>
            </a:r>
            <a:r>
              <a:rPr lang="hu-HU" altLang="hu-HU" sz="2000" dirty="0" smtClean="0"/>
              <a:t> </a:t>
            </a:r>
            <a:r>
              <a:rPr lang="hu-HU" altLang="hu-HU" sz="2000" dirty="0" err="1" smtClean="0"/>
              <a:t>actors</a:t>
            </a:r>
            <a:r>
              <a:rPr lang="hu-HU" altLang="hu-HU" sz="2000" dirty="0" smtClean="0"/>
              <a:t> and non-</a:t>
            </a:r>
            <a:r>
              <a:rPr lang="hu-HU" altLang="hu-HU" sz="2000" dirty="0" err="1" smtClean="0"/>
              <a:t>governmental</a:t>
            </a:r>
            <a:r>
              <a:rPr lang="hu-HU" altLang="hu-HU" sz="2000" dirty="0" smtClean="0"/>
              <a:t> </a:t>
            </a:r>
            <a:r>
              <a:rPr lang="hu-HU" altLang="hu-HU" sz="2000" dirty="0" err="1" smtClean="0"/>
              <a:t>organizations</a:t>
            </a:r>
            <a:r>
              <a:rPr lang="hu-HU" altLang="hu-HU" sz="2000" dirty="0" smtClean="0"/>
              <a:t>.</a:t>
            </a:r>
          </a:p>
          <a:p>
            <a:pPr marL="0" indent="0">
              <a:buFont typeface="Arial" panose="020B0604020202020204" pitchFamily="34" charset="0"/>
              <a:buNone/>
            </a:pPr>
            <a:r>
              <a:rPr lang="hu-HU" altLang="hu-HU" sz="2000" dirty="0" smtClean="0"/>
              <a:t>	</a:t>
            </a:r>
          </a:p>
        </p:txBody>
      </p:sp>
      <p:sp>
        <p:nvSpPr>
          <p:cNvPr id="13316" name="Dia számának helye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D2B5E4F2-64E6-429F-B2AD-C918781B7CDA}" type="slidenum">
              <a:rPr lang="hu-HU" altLang="hu-HU">
                <a:solidFill>
                  <a:srgbClr val="003668"/>
                </a:solidFill>
                <a:latin typeface="Verdana" panose="020B0604030504040204" pitchFamily="34" charset="0"/>
              </a:rPr>
              <a:pPr/>
              <a:t>6</a:t>
            </a:fld>
            <a:endParaRPr lang="hu-HU" altLang="hu-HU">
              <a:solidFill>
                <a:srgbClr val="003668"/>
              </a:solidFill>
              <a:latin typeface="Verdana" panose="020B0604030504040204" pitchFamily="34" charset="0"/>
            </a:endParaRPr>
          </a:p>
        </p:txBody>
      </p:sp>
      <p:sp>
        <p:nvSpPr>
          <p:cNvPr id="6" name="Cím 2"/>
          <p:cNvSpPr>
            <a:spLocks noGrp="1"/>
          </p:cNvSpPr>
          <p:nvPr>
            <p:ph type="title"/>
          </p:nvPr>
        </p:nvSpPr>
        <p:spPr bwMode="auto">
          <a:xfrm>
            <a:off x="323850" y="0"/>
            <a:ext cx="8408988" cy="5000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hu-HU" altLang="hu-HU" dirty="0" smtClean="0"/>
              <a:t>The </a:t>
            </a:r>
            <a:r>
              <a:rPr lang="hu-HU" altLang="hu-HU" dirty="0" err="1" smtClean="0"/>
              <a:t>Quality</a:t>
            </a:r>
            <a:r>
              <a:rPr lang="hu-HU" altLang="hu-HU" dirty="0" smtClean="0"/>
              <a:t> Policy of </a:t>
            </a:r>
            <a:r>
              <a:rPr lang="hu-HU" altLang="hu-HU" dirty="0" err="1" smtClean="0"/>
              <a:t>the</a:t>
            </a:r>
            <a:r>
              <a:rPr lang="hu-HU" altLang="hu-HU" dirty="0" smtClean="0"/>
              <a:t> University of Pannonia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artalom helye 1"/>
          <p:cNvSpPr>
            <a:spLocks noGrp="1"/>
          </p:cNvSpPr>
          <p:nvPr>
            <p:ph idx="1"/>
          </p:nvPr>
        </p:nvSpPr>
        <p:spPr bwMode="auto">
          <a:xfrm>
            <a:off x="357188" y="785813"/>
            <a:ext cx="8429625" cy="52403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a:buFont typeface="Arial" panose="020B0604020202020204" pitchFamily="34" charset="0"/>
              <a:buNone/>
            </a:pPr>
            <a:r>
              <a:rPr lang="hu-HU" altLang="hu-HU" sz="2000" dirty="0" smtClean="0"/>
              <a:t>The </a:t>
            </a:r>
            <a:r>
              <a:rPr lang="hu-HU" altLang="hu-HU" sz="2000" dirty="0" err="1" smtClean="0"/>
              <a:t>leaders</a:t>
            </a:r>
            <a:r>
              <a:rPr lang="hu-HU" altLang="hu-HU" sz="2000" dirty="0" smtClean="0"/>
              <a:t> of </a:t>
            </a:r>
            <a:r>
              <a:rPr lang="hu-HU" altLang="hu-HU" sz="2000" dirty="0" err="1" smtClean="0"/>
              <a:t>the</a:t>
            </a:r>
            <a:r>
              <a:rPr lang="hu-HU" altLang="hu-HU" sz="2000" dirty="0" smtClean="0"/>
              <a:t> University of Pannonia </a:t>
            </a:r>
            <a:r>
              <a:rPr lang="hu-HU" altLang="hu-HU" sz="2000" dirty="0" err="1" smtClean="0"/>
              <a:t>consider</a:t>
            </a:r>
            <a:r>
              <a:rPr lang="hu-HU" altLang="hu-HU" sz="2000" dirty="0" smtClean="0"/>
              <a:t> it of </a:t>
            </a:r>
            <a:r>
              <a:rPr lang="hu-HU" altLang="hu-HU" sz="2000" dirty="0" err="1" smtClean="0"/>
              <a:t>utmost</a:t>
            </a:r>
            <a:r>
              <a:rPr lang="hu-HU" altLang="hu-HU" sz="2000" dirty="0" smtClean="0"/>
              <a:t> </a:t>
            </a:r>
            <a:r>
              <a:rPr lang="hu-HU" altLang="hu-HU" sz="2000" dirty="0" err="1" smtClean="0"/>
              <a:t>importance</a:t>
            </a:r>
            <a:r>
              <a:rPr lang="hu-HU" altLang="hu-HU" sz="2000" dirty="0" smtClean="0"/>
              <a:t> </a:t>
            </a:r>
            <a:r>
              <a:rPr lang="hu-HU" altLang="hu-HU" sz="2000" dirty="0" err="1" smtClean="0"/>
              <a:t>to</a:t>
            </a:r>
            <a:r>
              <a:rPr lang="hu-HU" altLang="hu-HU" sz="2000" dirty="0" smtClean="0"/>
              <a:t> </a:t>
            </a:r>
            <a:r>
              <a:rPr lang="hu-HU" altLang="hu-HU" sz="2000" dirty="0" err="1" smtClean="0"/>
              <a:t>observe</a:t>
            </a:r>
            <a:r>
              <a:rPr lang="hu-HU" altLang="hu-HU" sz="2000" dirty="0" smtClean="0"/>
              <a:t> </a:t>
            </a:r>
            <a:r>
              <a:rPr lang="hu-HU" altLang="hu-HU" sz="2000" dirty="0" err="1" smtClean="0"/>
              <a:t>the</a:t>
            </a:r>
            <a:r>
              <a:rPr lang="hu-HU" altLang="hu-HU" sz="2000" dirty="0" smtClean="0"/>
              <a:t> </a:t>
            </a:r>
            <a:r>
              <a:rPr lang="hu-HU" altLang="hu-HU" sz="2000" dirty="0" err="1" smtClean="0"/>
              <a:t>rules</a:t>
            </a:r>
            <a:r>
              <a:rPr lang="hu-HU" altLang="hu-HU" sz="2000" dirty="0" smtClean="0"/>
              <a:t> and </a:t>
            </a:r>
            <a:r>
              <a:rPr lang="hu-HU" altLang="hu-HU" sz="2000" dirty="0" err="1" smtClean="0"/>
              <a:t>regulations</a:t>
            </a:r>
            <a:r>
              <a:rPr lang="hu-HU" altLang="hu-HU" sz="2000" dirty="0" smtClean="0"/>
              <a:t> and </a:t>
            </a:r>
            <a:r>
              <a:rPr lang="hu-HU" altLang="hu-HU" sz="2000" dirty="0" err="1" smtClean="0"/>
              <a:t>quality</a:t>
            </a:r>
            <a:r>
              <a:rPr lang="hu-HU" altLang="hu-HU" sz="2000" dirty="0" smtClean="0"/>
              <a:t> </a:t>
            </a:r>
            <a:r>
              <a:rPr lang="hu-HU" altLang="hu-HU" sz="2000" dirty="0" err="1" smtClean="0"/>
              <a:t>assurrance</a:t>
            </a:r>
            <a:r>
              <a:rPr lang="hu-HU" altLang="hu-HU" sz="2000" dirty="0" smtClean="0"/>
              <a:t> </a:t>
            </a:r>
            <a:r>
              <a:rPr lang="hu-HU" altLang="hu-HU" sz="2000" dirty="0" err="1" smtClean="0"/>
              <a:t>standards</a:t>
            </a:r>
            <a:r>
              <a:rPr lang="hu-HU" altLang="hu-HU" sz="2000" dirty="0" smtClean="0"/>
              <a:t> </a:t>
            </a:r>
            <a:r>
              <a:rPr lang="hu-HU" altLang="hu-HU" sz="2000" dirty="0" err="1" smtClean="0"/>
              <a:t>laid</a:t>
            </a:r>
            <a:r>
              <a:rPr lang="hu-HU" altLang="hu-HU" sz="2000" dirty="0" smtClean="0"/>
              <a:t> out in </a:t>
            </a:r>
            <a:r>
              <a:rPr lang="hu-HU" altLang="hu-HU" sz="2000" dirty="0" err="1" smtClean="0"/>
              <a:t>the</a:t>
            </a:r>
            <a:r>
              <a:rPr lang="hu-HU" altLang="hu-HU" sz="2000" dirty="0" smtClean="0"/>
              <a:t> </a:t>
            </a:r>
            <a:r>
              <a:rPr lang="hu-HU" altLang="hu-HU" sz="2000" dirty="0" err="1" smtClean="0"/>
              <a:t>national</a:t>
            </a:r>
            <a:r>
              <a:rPr lang="hu-HU" altLang="hu-HU" sz="2000" dirty="0" smtClean="0"/>
              <a:t> </a:t>
            </a:r>
            <a:r>
              <a:rPr lang="hu-HU" altLang="hu-HU" sz="2000" dirty="0" err="1" smtClean="0"/>
              <a:t>higher</a:t>
            </a:r>
            <a:r>
              <a:rPr lang="hu-HU" altLang="hu-HU" sz="2000" dirty="0" smtClean="0"/>
              <a:t> </a:t>
            </a:r>
            <a:r>
              <a:rPr lang="hu-HU" altLang="hu-HU" sz="2000" dirty="0" err="1" smtClean="0"/>
              <a:t>education</a:t>
            </a:r>
            <a:r>
              <a:rPr lang="hu-HU" altLang="hu-HU" sz="2000" dirty="0" smtClean="0"/>
              <a:t> </a:t>
            </a:r>
            <a:r>
              <a:rPr lang="hu-HU" altLang="hu-HU" sz="2000" dirty="0" err="1" smtClean="0"/>
              <a:t>act</a:t>
            </a:r>
            <a:r>
              <a:rPr lang="hu-HU" altLang="hu-HU" sz="2000" dirty="0" smtClean="0"/>
              <a:t> in </a:t>
            </a:r>
            <a:r>
              <a:rPr lang="hu-HU" altLang="hu-HU" sz="2000" dirty="0" err="1" smtClean="0"/>
              <a:t>effect</a:t>
            </a:r>
            <a:r>
              <a:rPr lang="hu-HU" altLang="hu-HU" sz="2000" dirty="0" smtClean="0"/>
              <a:t>, </a:t>
            </a:r>
            <a:r>
              <a:rPr lang="hu-HU" altLang="hu-HU" sz="2000" dirty="0" err="1" smtClean="0"/>
              <a:t>the</a:t>
            </a:r>
            <a:r>
              <a:rPr lang="hu-HU" altLang="hu-HU" sz="2000" dirty="0" smtClean="0"/>
              <a:t> </a:t>
            </a:r>
            <a:r>
              <a:rPr lang="hu-HU" altLang="hu-HU" sz="2000" dirty="0" err="1" smtClean="0"/>
              <a:t>requirements</a:t>
            </a:r>
            <a:r>
              <a:rPr lang="hu-HU" altLang="hu-HU" sz="2000" dirty="0" smtClean="0"/>
              <a:t> of </a:t>
            </a:r>
            <a:r>
              <a:rPr lang="hu-HU" altLang="hu-HU" sz="2000" dirty="0" err="1" smtClean="0"/>
              <a:t>the</a:t>
            </a:r>
            <a:r>
              <a:rPr lang="hu-HU" altLang="hu-HU" sz="2000" dirty="0" smtClean="0"/>
              <a:t> </a:t>
            </a:r>
            <a:r>
              <a:rPr lang="hu-HU" altLang="hu-HU" sz="2000" dirty="0" err="1" smtClean="0"/>
              <a:t>Hungarian</a:t>
            </a:r>
            <a:r>
              <a:rPr lang="hu-HU" altLang="hu-HU" sz="2000" dirty="0" smtClean="0"/>
              <a:t> </a:t>
            </a:r>
            <a:r>
              <a:rPr lang="hu-HU" altLang="hu-HU" sz="2000" dirty="0" err="1" smtClean="0"/>
              <a:t>Accreditation</a:t>
            </a:r>
            <a:r>
              <a:rPr lang="hu-HU" altLang="hu-HU" sz="2000" dirty="0" smtClean="0"/>
              <a:t> </a:t>
            </a:r>
            <a:r>
              <a:rPr lang="hu-HU" altLang="hu-HU" sz="2000" dirty="0" err="1" smtClean="0"/>
              <a:t>Board</a:t>
            </a:r>
            <a:r>
              <a:rPr lang="hu-HU" altLang="hu-HU" sz="2000" dirty="0" smtClean="0"/>
              <a:t> </a:t>
            </a:r>
            <a:r>
              <a:rPr lang="hu-HU" altLang="hu-HU" sz="2000" dirty="0" err="1" smtClean="0"/>
              <a:t>with</a:t>
            </a:r>
            <a:r>
              <a:rPr lang="hu-HU" altLang="hu-HU" sz="2000" dirty="0" smtClean="0"/>
              <a:t> </a:t>
            </a:r>
            <a:r>
              <a:rPr lang="hu-HU" altLang="hu-HU" sz="2000" dirty="0" err="1" smtClean="0"/>
              <a:t>special</a:t>
            </a:r>
            <a:r>
              <a:rPr lang="hu-HU" altLang="hu-HU" sz="2000" dirty="0" smtClean="0"/>
              <a:t> </a:t>
            </a:r>
            <a:r>
              <a:rPr lang="hu-HU" altLang="hu-HU" sz="2000" dirty="0" err="1" smtClean="0"/>
              <a:t>attention</a:t>
            </a:r>
            <a:r>
              <a:rPr lang="hu-HU" altLang="hu-HU" sz="2000" dirty="0" smtClean="0"/>
              <a:t> </a:t>
            </a:r>
            <a:r>
              <a:rPr lang="hu-HU" altLang="hu-HU" sz="2000" dirty="0" err="1" smtClean="0"/>
              <a:t>to</a:t>
            </a:r>
            <a:r>
              <a:rPr lang="hu-HU" altLang="hu-HU" sz="2000" dirty="0" smtClean="0"/>
              <a:t> </a:t>
            </a:r>
            <a:r>
              <a:rPr lang="hu-HU" altLang="hu-HU" sz="2000" dirty="0" err="1" smtClean="0"/>
              <a:t>the</a:t>
            </a:r>
            <a:r>
              <a:rPr lang="hu-HU" altLang="hu-HU" sz="2000" dirty="0" smtClean="0"/>
              <a:t> European </a:t>
            </a:r>
            <a:r>
              <a:rPr lang="hu-HU" altLang="hu-HU" sz="2000" dirty="0" err="1" smtClean="0"/>
              <a:t>standards</a:t>
            </a:r>
            <a:r>
              <a:rPr lang="hu-HU" altLang="hu-HU" sz="2000" dirty="0" smtClean="0"/>
              <a:t> of </a:t>
            </a:r>
            <a:r>
              <a:rPr lang="hu-HU" altLang="hu-HU" sz="2000" dirty="0" err="1" smtClean="0"/>
              <a:t>quality</a:t>
            </a:r>
            <a:r>
              <a:rPr lang="hu-HU" altLang="hu-HU" sz="2000" dirty="0" smtClean="0"/>
              <a:t> </a:t>
            </a:r>
            <a:r>
              <a:rPr lang="hu-HU" altLang="hu-HU" sz="2000" dirty="0" err="1" smtClean="0"/>
              <a:t>assurrance</a:t>
            </a:r>
            <a:r>
              <a:rPr lang="hu-HU" altLang="hu-HU" sz="2000" dirty="0"/>
              <a:t> </a:t>
            </a:r>
            <a:r>
              <a:rPr lang="hu-HU" altLang="hu-HU" sz="2000" dirty="0" err="1" smtClean="0"/>
              <a:t>to</a:t>
            </a:r>
            <a:r>
              <a:rPr lang="hu-HU" altLang="hu-HU" sz="2000" dirty="0" smtClean="0"/>
              <a:t> be </a:t>
            </a:r>
            <a:r>
              <a:rPr lang="hu-HU" altLang="hu-HU" sz="2000" dirty="0" err="1" smtClean="0"/>
              <a:t>able</a:t>
            </a:r>
            <a:r>
              <a:rPr lang="hu-HU" altLang="hu-HU" sz="2000" dirty="0" smtClean="0"/>
              <a:t> </a:t>
            </a:r>
            <a:r>
              <a:rPr lang="hu-HU" altLang="hu-HU" sz="2000" dirty="0" err="1" smtClean="0"/>
              <a:t>to</a:t>
            </a:r>
            <a:r>
              <a:rPr lang="hu-HU" altLang="hu-HU" sz="2000" dirty="0" smtClean="0"/>
              <a:t> </a:t>
            </a:r>
            <a:r>
              <a:rPr lang="hu-HU" altLang="hu-HU" sz="2000" dirty="0" err="1" smtClean="0"/>
              <a:t>develop</a:t>
            </a:r>
            <a:r>
              <a:rPr lang="hu-HU" altLang="hu-HU" sz="2000" dirty="0" smtClean="0"/>
              <a:t> </a:t>
            </a:r>
            <a:r>
              <a:rPr lang="hu-HU" altLang="hu-HU" sz="2000" dirty="0" err="1" smtClean="0"/>
              <a:t>its</a:t>
            </a:r>
            <a:r>
              <a:rPr lang="hu-HU" altLang="hu-HU" sz="2000" dirty="0" smtClean="0"/>
              <a:t> </a:t>
            </a:r>
            <a:r>
              <a:rPr lang="hu-HU" altLang="hu-HU" sz="2000" dirty="0" err="1" smtClean="0"/>
              <a:t>quality</a:t>
            </a:r>
            <a:r>
              <a:rPr lang="hu-HU" altLang="hu-HU" sz="2000" dirty="0" smtClean="0"/>
              <a:t> management </a:t>
            </a:r>
            <a:r>
              <a:rPr lang="hu-HU" altLang="hu-HU" sz="2000" dirty="0" err="1" smtClean="0"/>
              <a:t>system</a:t>
            </a:r>
            <a:r>
              <a:rPr lang="hu-HU" altLang="hu-HU" sz="2000" dirty="0" smtClean="0"/>
              <a:t>. </a:t>
            </a:r>
            <a:r>
              <a:rPr lang="hu-HU" altLang="hu-HU" sz="2000" dirty="0" err="1" smtClean="0"/>
              <a:t>They</a:t>
            </a:r>
            <a:r>
              <a:rPr lang="hu-HU" altLang="hu-HU" sz="2000" dirty="0" smtClean="0"/>
              <a:t> </a:t>
            </a:r>
            <a:r>
              <a:rPr lang="hu-HU" altLang="hu-HU" sz="2000" dirty="0" err="1" smtClean="0"/>
              <a:t>do</a:t>
            </a:r>
            <a:r>
              <a:rPr lang="hu-HU" altLang="hu-HU" sz="2000" dirty="0" smtClean="0"/>
              <a:t> </a:t>
            </a:r>
            <a:r>
              <a:rPr lang="hu-HU" altLang="hu-HU" sz="2000" dirty="0" err="1" smtClean="0"/>
              <a:t>their</a:t>
            </a:r>
            <a:r>
              <a:rPr lang="hu-HU" altLang="hu-HU" sz="2000" dirty="0" smtClean="0"/>
              <a:t> </a:t>
            </a:r>
            <a:r>
              <a:rPr lang="hu-HU" altLang="hu-HU" sz="2000" dirty="0" err="1" smtClean="0"/>
              <a:t>best</a:t>
            </a:r>
            <a:r>
              <a:rPr lang="hu-HU" altLang="hu-HU" sz="2000" dirty="0" smtClean="0"/>
              <a:t> </a:t>
            </a:r>
            <a:r>
              <a:rPr lang="hu-HU" altLang="hu-HU" sz="2000" dirty="0" err="1" smtClean="0"/>
              <a:t>to</a:t>
            </a:r>
            <a:r>
              <a:rPr lang="hu-HU" altLang="hu-HU" sz="2000" dirty="0" smtClean="0"/>
              <a:t> </a:t>
            </a:r>
            <a:r>
              <a:rPr lang="hu-HU" altLang="hu-HU" sz="2000" dirty="0" err="1" smtClean="0"/>
              <a:t>make</a:t>
            </a:r>
            <a:r>
              <a:rPr lang="hu-HU" altLang="hu-HU" sz="2000" dirty="0" smtClean="0"/>
              <a:t> </a:t>
            </a:r>
            <a:r>
              <a:rPr lang="hu-HU" altLang="hu-HU" sz="2000" dirty="0" err="1" smtClean="0"/>
              <a:t>the</a:t>
            </a:r>
            <a:r>
              <a:rPr lang="hu-HU" altLang="hu-HU" sz="2000" dirty="0" smtClean="0"/>
              <a:t> </a:t>
            </a:r>
            <a:r>
              <a:rPr lang="hu-HU" altLang="hu-HU" sz="2000" dirty="0" err="1" smtClean="0"/>
              <a:t>institutional</a:t>
            </a:r>
            <a:r>
              <a:rPr lang="hu-HU" altLang="hu-HU" sz="2000" dirty="0" smtClean="0"/>
              <a:t> </a:t>
            </a:r>
            <a:r>
              <a:rPr lang="hu-HU" altLang="hu-HU" sz="2000" dirty="0" err="1" smtClean="0"/>
              <a:t>quality</a:t>
            </a:r>
            <a:r>
              <a:rPr lang="hu-HU" altLang="hu-HU" sz="2000" dirty="0" smtClean="0"/>
              <a:t> policy </a:t>
            </a:r>
            <a:r>
              <a:rPr lang="hu-HU" altLang="hu-HU" sz="2000" dirty="0" err="1" smtClean="0"/>
              <a:t>available</a:t>
            </a:r>
            <a:r>
              <a:rPr lang="hu-HU" altLang="hu-HU" sz="2000" dirty="0" smtClean="0"/>
              <a:t> </a:t>
            </a:r>
            <a:r>
              <a:rPr lang="hu-HU" altLang="hu-HU" sz="2000" dirty="0" err="1" smtClean="0"/>
              <a:t>to</a:t>
            </a:r>
            <a:r>
              <a:rPr lang="hu-HU" altLang="hu-HU" sz="2000" dirty="0" smtClean="0"/>
              <a:t> and </a:t>
            </a:r>
            <a:r>
              <a:rPr lang="hu-HU" altLang="hu-HU" sz="2000" dirty="0" err="1" smtClean="0"/>
              <a:t>known</a:t>
            </a:r>
            <a:r>
              <a:rPr lang="hu-HU" altLang="hu-HU" sz="2000" dirty="0" smtClean="0"/>
              <a:t> </a:t>
            </a:r>
            <a:r>
              <a:rPr lang="hu-HU" altLang="hu-HU" sz="2000" dirty="0" err="1" smtClean="0"/>
              <a:t>by</a:t>
            </a:r>
            <a:r>
              <a:rPr lang="hu-HU" altLang="hu-HU" sz="2000" dirty="0" smtClean="0"/>
              <a:t> </a:t>
            </a:r>
            <a:r>
              <a:rPr lang="hu-HU" altLang="hu-HU" sz="2000" dirty="0" err="1" smtClean="0"/>
              <a:t>all</a:t>
            </a:r>
            <a:r>
              <a:rPr lang="hu-HU" altLang="hu-HU" sz="2000" dirty="0" smtClean="0"/>
              <a:t> </a:t>
            </a:r>
            <a:r>
              <a:rPr lang="hu-HU" altLang="hu-HU" sz="2000" dirty="0" err="1" smtClean="0"/>
              <a:t>its</a:t>
            </a:r>
            <a:r>
              <a:rPr lang="hu-HU" altLang="hu-HU" sz="2000" dirty="0" smtClean="0"/>
              <a:t> </a:t>
            </a:r>
            <a:r>
              <a:rPr lang="hu-HU" altLang="hu-HU" sz="2000" dirty="0" err="1" smtClean="0"/>
              <a:t>employees</a:t>
            </a:r>
            <a:r>
              <a:rPr lang="hu-HU" altLang="hu-HU" sz="2000" dirty="0" smtClean="0"/>
              <a:t> </a:t>
            </a:r>
            <a:r>
              <a:rPr lang="hu-HU" altLang="hu-HU" sz="2000" dirty="0" err="1" smtClean="0"/>
              <a:t>so</a:t>
            </a:r>
            <a:r>
              <a:rPr lang="hu-HU" altLang="hu-HU" sz="2000" dirty="0" smtClean="0"/>
              <a:t> </a:t>
            </a:r>
            <a:r>
              <a:rPr lang="hu-HU" altLang="hu-HU" sz="2000" dirty="0" err="1" smtClean="0"/>
              <a:t>that</a:t>
            </a:r>
            <a:r>
              <a:rPr lang="hu-HU" altLang="hu-HU" sz="2000" dirty="0" smtClean="0"/>
              <a:t> </a:t>
            </a:r>
            <a:r>
              <a:rPr lang="hu-HU" altLang="hu-HU" sz="2000" dirty="0" err="1" smtClean="0"/>
              <a:t>they</a:t>
            </a:r>
            <a:r>
              <a:rPr lang="hu-HU" altLang="hu-HU" sz="2000" dirty="0" smtClean="0"/>
              <a:t> </a:t>
            </a:r>
            <a:r>
              <a:rPr lang="hu-HU" altLang="hu-HU" sz="2000" dirty="0" err="1" smtClean="0"/>
              <a:t>can</a:t>
            </a:r>
            <a:r>
              <a:rPr lang="hu-HU" altLang="hu-HU" sz="2000" dirty="0" smtClean="0"/>
              <a:t> </a:t>
            </a:r>
            <a:r>
              <a:rPr lang="hu-HU" altLang="hu-HU" sz="2000" dirty="0" err="1" smtClean="0"/>
              <a:t>do</a:t>
            </a:r>
            <a:r>
              <a:rPr lang="hu-HU" altLang="hu-HU" sz="2000" dirty="0" smtClean="0"/>
              <a:t> </a:t>
            </a:r>
            <a:r>
              <a:rPr lang="hu-HU" altLang="hu-HU" sz="2000" dirty="0" err="1" smtClean="0"/>
              <a:t>their</a:t>
            </a:r>
            <a:r>
              <a:rPr lang="hu-HU" altLang="hu-HU" sz="2000" dirty="0" smtClean="0"/>
              <a:t> </a:t>
            </a:r>
            <a:r>
              <a:rPr lang="hu-HU" altLang="hu-HU" sz="2000" dirty="0" err="1" smtClean="0"/>
              <a:t>jobs</a:t>
            </a:r>
            <a:r>
              <a:rPr lang="hu-HU" altLang="hu-HU" sz="2000" dirty="0" smtClean="0"/>
              <a:t> </a:t>
            </a:r>
            <a:r>
              <a:rPr lang="hu-HU" altLang="hu-HU" sz="2000" dirty="0" err="1" smtClean="0"/>
              <a:t>at</a:t>
            </a:r>
            <a:r>
              <a:rPr lang="hu-HU" altLang="hu-HU" sz="2000" dirty="0" smtClean="0"/>
              <a:t> </a:t>
            </a:r>
            <a:r>
              <a:rPr lang="hu-HU" altLang="hu-HU" sz="2000" dirty="0" err="1" smtClean="0"/>
              <a:t>the</a:t>
            </a:r>
            <a:r>
              <a:rPr lang="hu-HU" altLang="hu-HU" sz="2000" dirty="0" smtClean="0"/>
              <a:t> </a:t>
            </a:r>
            <a:r>
              <a:rPr lang="hu-HU" altLang="hu-HU" sz="2000" dirty="0" err="1" smtClean="0"/>
              <a:t>highest</a:t>
            </a:r>
            <a:r>
              <a:rPr lang="hu-HU" altLang="hu-HU" sz="2000" dirty="0" smtClean="0"/>
              <a:t> </a:t>
            </a:r>
            <a:r>
              <a:rPr lang="hu-HU" altLang="hu-HU" sz="2000" dirty="0" err="1" smtClean="0"/>
              <a:t>possible</a:t>
            </a:r>
            <a:r>
              <a:rPr lang="hu-HU" altLang="hu-HU" sz="2000" dirty="0" smtClean="0"/>
              <a:t> </a:t>
            </a:r>
            <a:r>
              <a:rPr lang="hu-HU" altLang="hu-HU" sz="2000" dirty="0" err="1" smtClean="0"/>
              <a:t>level</a:t>
            </a:r>
            <a:r>
              <a:rPr lang="hu-HU" altLang="hu-HU" sz="2000" dirty="0" smtClean="0"/>
              <a:t>.</a:t>
            </a:r>
          </a:p>
          <a:p>
            <a:pPr marL="0" indent="0">
              <a:buFont typeface="Arial" panose="020B0604020202020204" pitchFamily="34" charset="0"/>
              <a:buNone/>
            </a:pPr>
            <a:endParaRPr lang="hu-HU" altLang="hu-HU" sz="2000" dirty="0"/>
          </a:p>
          <a:p>
            <a:pPr marL="0" indent="0">
              <a:buFont typeface="Arial" panose="020B0604020202020204" pitchFamily="34" charset="0"/>
              <a:buNone/>
            </a:pPr>
            <a:r>
              <a:rPr lang="hu-HU" altLang="hu-HU" sz="2000" dirty="0" err="1" smtClean="0"/>
              <a:t>July</a:t>
            </a:r>
            <a:r>
              <a:rPr lang="hu-HU" altLang="hu-HU" sz="2000" dirty="0" smtClean="0"/>
              <a:t> 9th 2020, Veszprém</a:t>
            </a:r>
          </a:p>
          <a:p>
            <a:pPr marL="0" indent="0">
              <a:buFont typeface="Arial" panose="020B0604020202020204" pitchFamily="34" charset="0"/>
              <a:buNone/>
            </a:pPr>
            <a:endParaRPr lang="hu-HU" altLang="hu-HU" sz="2400" dirty="0" smtClean="0"/>
          </a:p>
          <a:p>
            <a:pPr marL="0" indent="0">
              <a:buFont typeface="Arial" panose="020B0604020202020204" pitchFamily="34" charset="0"/>
              <a:buNone/>
            </a:pPr>
            <a:r>
              <a:rPr lang="hu-HU" altLang="hu-HU" sz="2400" dirty="0" smtClean="0"/>
              <a:t>	</a:t>
            </a:r>
            <a:endParaRPr lang="hu-HU" altLang="hu-HU" dirty="0" smtClean="0"/>
          </a:p>
        </p:txBody>
      </p:sp>
      <p:sp>
        <p:nvSpPr>
          <p:cNvPr id="14340" name="Dia számának helye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7183420B-7083-4C51-976F-7D64C007F952}" type="slidenum">
              <a:rPr lang="hu-HU" altLang="hu-HU">
                <a:solidFill>
                  <a:srgbClr val="003668"/>
                </a:solidFill>
                <a:latin typeface="Verdana" panose="020B0604030504040204" pitchFamily="34" charset="0"/>
              </a:rPr>
              <a:pPr/>
              <a:t>7</a:t>
            </a:fld>
            <a:endParaRPr lang="hu-HU" altLang="hu-HU">
              <a:solidFill>
                <a:srgbClr val="003668"/>
              </a:solidFill>
              <a:latin typeface="Verdana" panose="020B0604030504040204" pitchFamily="34" charset="0"/>
            </a:endParaRPr>
          </a:p>
        </p:txBody>
      </p:sp>
      <p:sp>
        <p:nvSpPr>
          <p:cNvPr id="6" name="Cím 2"/>
          <p:cNvSpPr>
            <a:spLocks noGrp="1"/>
          </p:cNvSpPr>
          <p:nvPr>
            <p:ph type="title"/>
          </p:nvPr>
        </p:nvSpPr>
        <p:spPr bwMode="auto">
          <a:xfrm>
            <a:off x="323850" y="0"/>
            <a:ext cx="8408988" cy="5000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hu-HU" altLang="hu-HU" dirty="0" smtClean="0"/>
              <a:t>The </a:t>
            </a:r>
            <a:r>
              <a:rPr lang="hu-HU" altLang="hu-HU" dirty="0" err="1" smtClean="0"/>
              <a:t>Quality</a:t>
            </a:r>
            <a:r>
              <a:rPr lang="hu-HU" altLang="hu-HU" dirty="0" smtClean="0"/>
              <a:t> Policy of </a:t>
            </a:r>
            <a:r>
              <a:rPr lang="hu-HU" altLang="hu-HU" dirty="0" err="1" smtClean="0"/>
              <a:t>the</a:t>
            </a:r>
            <a:r>
              <a:rPr lang="hu-HU" altLang="hu-HU" dirty="0" smtClean="0"/>
              <a:t> University of Pannonia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artalom helye 1"/>
          <p:cNvSpPr>
            <a:spLocks noGrp="1"/>
          </p:cNvSpPr>
          <p:nvPr>
            <p:ph idx="1"/>
          </p:nvPr>
        </p:nvSpPr>
        <p:spPr>
          <a:xfrm>
            <a:off x="357188" y="785813"/>
            <a:ext cx="8429625" cy="5240337"/>
          </a:xfrm>
        </p:spPr>
        <p:txBody>
          <a:bodyPr/>
          <a:lstStyle/>
          <a:p>
            <a:pPr>
              <a:buFont typeface="Arial" charset="0"/>
              <a:buChar char="•"/>
              <a:defRPr/>
            </a:pPr>
            <a:endParaRPr lang="hu-HU" dirty="0" smtClean="0"/>
          </a:p>
          <a:p>
            <a:pPr marL="0" indent="0">
              <a:buFont typeface="Arial" charset="0"/>
              <a:buNone/>
              <a:defRPr/>
            </a:pPr>
            <a:r>
              <a:rPr lang="hu-HU" sz="2400" dirty="0" smtClean="0"/>
              <a:t>	</a:t>
            </a:r>
            <a:r>
              <a:rPr lang="hu-HU" altLang="hu-HU" sz="2400" dirty="0"/>
              <a:t> The </a:t>
            </a:r>
            <a:r>
              <a:rPr lang="hu-HU" altLang="hu-HU" sz="2400" dirty="0" smtClean="0"/>
              <a:t>University </a:t>
            </a:r>
            <a:r>
              <a:rPr lang="hu-HU" altLang="hu-HU" sz="2400" dirty="0"/>
              <a:t>of Pannonia </a:t>
            </a:r>
            <a:r>
              <a:rPr lang="hu-HU" altLang="hu-HU" sz="2400" dirty="0" err="1" smtClean="0"/>
              <a:t>operates</a:t>
            </a:r>
            <a:r>
              <a:rPr lang="hu-HU" altLang="hu-HU" sz="2400" dirty="0" smtClean="0"/>
              <a:t> </a:t>
            </a:r>
            <a:r>
              <a:rPr lang="hu-HU" altLang="hu-HU" sz="2400" dirty="0" err="1" smtClean="0"/>
              <a:t>its</a:t>
            </a:r>
            <a:r>
              <a:rPr lang="hu-HU" altLang="hu-HU" sz="2400" dirty="0" smtClean="0"/>
              <a:t> </a:t>
            </a:r>
            <a:r>
              <a:rPr lang="hu-HU" altLang="hu-HU" sz="2400" dirty="0" err="1" smtClean="0"/>
              <a:t>quality</a:t>
            </a:r>
            <a:r>
              <a:rPr lang="hu-HU" altLang="hu-HU" sz="2400" dirty="0" smtClean="0"/>
              <a:t> management </a:t>
            </a:r>
            <a:r>
              <a:rPr lang="hu-HU" altLang="hu-HU" sz="2400" dirty="0" err="1" smtClean="0"/>
              <a:t>system</a:t>
            </a:r>
            <a:r>
              <a:rPr lang="hu-HU" altLang="hu-HU" sz="2400" dirty="0" smtClean="0"/>
              <a:t> </a:t>
            </a:r>
            <a:r>
              <a:rPr lang="hu-HU" altLang="hu-HU" sz="2400" dirty="0" err="1" smtClean="0"/>
              <a:t>following</a:t>
            </a:r>
            <a:r>
              <a:rPr lang="hu-HU" altLang="hu-HU" sz="2400" dirty="0" smtClean="0"/>
              <a:t> </a:t>
            </a:r>
            <a:r>
              <a:rPr lang="hu-HU" altLang="hu-HU" sz="2400" dirty="0" err="1" smtClean="0"/>
              <a:t>the</a:t>
            </a:r>
            <a:r>
              <a:rPr lang="hu-HU" altLang="hu-HU" sz="2400" dirty="0" smtClean="0"/>
              <a:t> </a:t>
            </a:r>
            <a:r>
              <a:rPr lang="hu-HU" altLang="hu-HU" sz="2400" dirty="0" err="1"/>
              <a:t>rules</a:t>
            </a:r>
            <a:r>
              <a:rPr lang="hu-HU" altLang="hu-HU" sz="2400" dirty="0"/>
              <a:t> and </a:t>
            </a:r>
            <a:r>
              <a:rPr lang="hu-HU" altLang="hu-HU" sz="2400" dirty="0" err="1"/>
              <a:t>regulations</a:t>
            </a:r>
            <a:r>
              <a:rPr lang="hu-HU" altLang="hu-HU" sz="2400" dirty="0"/>
              <a:t> and </a:t>
            </a:r>
            <a:r>
              <a:rPr lang="hu-HU" altLang="hu-HU" sz="2400" dirty="0" err="1"/>
              <a:t>quality</a:t>
            </a:r>
            <a:r>
              <a:rPr lang="hu-HU" altLang="hu-HU" sz="2400" dirty="0"/>
              <a:t> </a:t>
            </a:r>
            <a:r>
              <a:rPr lang="hu-HU" altLang="hu-HU" sz="2400" dirty="0" err="1"/>
              <a:t>assurrance</a:t>
            </a:r>
            <a:r>
              <a:rPr lang="hu-HU" altLang="hu-HU" sz="2400" dirty="0"/>
              <a:t> </a:t>
            </a:r>
            <a:r>
              <a:rPr lang="hu-HU" altLang="hu-HU" sz="2400" dirty="0" err="1"/>
              <a:t>standards</a:t>
            </a:r>
            <a:r>
              <a:rPr lang="hu-HU" altLang="hu-HU" sz="2400" dirty="0"/>
              <a:t> </a:t>
            </a:r>
            <a:r>
              <a:rPr lang="hu-HU" altLang="hu-HU" sz="2400" dirty="0" err="1"/>
              <a:t>laid</a:t>
            </a:r>
            <a:r>
              <a:rPr lang="hu-HU" altLang="hu-HU" sz="2400" dirty="0"/>
              <a:t> out in </a:t>
            </a:r>
            <a:r>
              <a:rPr lang="hu-HU" altLang="hu-HU" sz="2400" dirty="0" err="1"/>
              <a:t>the</a:t>
            </a:r>
            <a:r>
              <a:rPr lang="hu-HU" altLang="hu-HU" sz="2400" dirty="0"/>
              <a:t> </a:t>
            </a:r>
            <a:r>
              <a:rPr lang="hu-HU" altLang="hu-HU" sz="2400" dirty="0" err="1"/>
              <a:t>national</a:t>
            </a:r>
            <a:r>
              <a:rPr lang="hu-HU" altLang="hu-HU" sz="2400" dirty="0"/>
              <a:t> </a:t>
            </a:r>
            <a:r>
              <a:rPr lang="hu-HU" altLang="hu-HU" sz="2400" dirty="0" err="1"/>
              <a:t>higher</a:t>
            </a:r>
            <a:r>
              <a:rPr lang="hu-HU" altLang="hu-HU" sz="2400" dirty="0"/>
              <a:t> </a:t>
            </a:r>
            <a:r>
              <a:rPr lang="hu-HU" altLang="hu-HU" sz="2400" dirty="0" err="1"/>
              <a:t>education</a:t>
            </a:r>
            <a:r>
              <a:rPr lang="hu-HU" altLang="hu-HU" sz="2400" dirty="0"/>
              <a:t> </a:t>
            </a:r>
            <a:r>
              <a:rPr lang="hu-HU" altLang="hu-HU" sz="2400" dirty="0" err="1"/>
              <a:t>act</a:t>
            </a:r>
            <a:r>
              <a:rPr lang="hu-HU" altLang="hu-HU" sz="2400" dirty="0"/>
              <a:t> in </a:t>
            </a:r>
            <a:r>
              <a:rPr lang="hu-HU" altLang="hu-HU" sz="2400" dirty="0" err="1"/>
              <a:t>effect</a:t>
            </a:r>
            <a:r>
              <a:rPr lang="hu-HU" altLang="hu-HU" sz="2400" dirty="0"/>
              <a:t>, </a:t>
            </a:r>
            <a:r>
              <a:rPr lang="hu-HU" altLang="hu-HU" sz="2400" dirty="0" err="1"/>
              <a:t>the</a:t>
            </a:r>
            <a:r>
              <a:rPr lang="hu-HU" altLang="hu-HU" sz="2400" dirty="0"/>
              <a:t> </a:t>
            </a:r>
            <a:r>
              <a:rPr lang="hu-HU" altLang="hu-HU" sz="2400" dirty="0" err="1"/>
              <a:t>requirements</a:t>
            </a:r>
            <a:r>
              <a:rPr lang="hu-HU" altLang="hu-HU" sz="2400" dirty="0"/>
              <a:t> of </a:t>
            </a:r>
            <a:r>
              <a:rPr lang="hu-HU" altLang="hu-HU" sz="2400" dirty="0" err="1"/>
              <a:t>the</a:t>
            </a:r>
            <a:r>
              <a:rPr lang="hu-HU" altLang="hu-HU" sz="2400" dirty="0"/>
              <a:t> </a:t>
            </a:r>
            <a:r>
              <a:rPr lang="hu-HU" altLang="hu-HU" sz="2400" dirty="0" err="1"/>
              <a:t>Hungarian</a:t>
            </a:r>
            <a:r>
              <a:rPr lang="hu-HU" altLang="hu-HU" sz="2400" dirty="0"/>
              <a:t> </a:t>
            </a:r>
            <a:r>
              <a:rPr lang="hu-HU" altLang="hu-HU" sz="2400" dirty="0" err="1"/>
              <a:t>Accreditation</a:t>
            </a:r>
            <a:r>
              <a:rPr lang="hu-HU" altLang="hu-HU" sz="2400" dirty="0"/>
              <a:t> </a:t>
            </a:r>
            <a:r>
              <a:rPr lang="hu-HU" altLang="hu-HU" sz="2400" dirty="0" err="1"/>
              <a:t>Board</a:t>
            </a:r>
            <a:r>
              <a:rPr lang="hu-HU" altLang="hu-HU" sz="2400" dirty="0"/>
              <a:t> </a:t>
            </a:r>
            <a:r>
              <a:rPr lang="hu-HU" altLang="hu-HU" sz="2400" dirty="0" err="1"/>
              <a:t>with</a:t>
            </a:r>
            <a:r>
              <a:rPr lang="hu-HU" altLang="hu-HU" sz="2400" dirty="0"/>
              <a:t> </a:t>
            </a:r>
            <a:r>
              <a:rPr lang="hu-HU" altLang="hu-HU" sz="2400" dirty="0" err="1"/>
              <a:t>special</a:t>
            </a:r>
            <a:r>
              <a:rPr lang="hu-HU" altLang="hu-HU" sz="2400" dirty="0"/>
              <a:t> </a:t>
            </a:r>
            <a:r>
              <a:rPr lang="hu-HU" altLang="hu-HU" sz="2400" dirty="0" err="1"/>
              <a:t>attention</a:t>
            </a:r>
            <a:r>
              <a:rPr lang="hu-HU" altLang="hu-HU" sz="2400" dirty="0"/>
              <a:t> </a:t>
            </a:r>
            <a:r>
              <a:rPr lang="hu-HU" altLang="hu-HU" sz="2400" dirty="0" err="1"/>
              <a:t>to</a:t>
            </a:r>
            <a:r>
              <a:rPr lang="hu-HU" altLang="hu-HU" sz="2400" dirty="0"/>
              <a:t> </a:t>
            </a:r>
            <a:r>
              <a:rPr lang="hu-HU" altLang="hu-HU" sz="2400" dirty="0" err="1"/>
              <a:t>the</a:t>
            </a:r>
            <a:r>
              <a:rPr lang="hu-HU" altLang="hu-HU" sz="2400" dirty="0"/>
              <a:t> European </a:t>
            </a:r>
            <a:r>
              <a:rPr lang="hu-HU" altLang="hu-HU" sz="2400" dirty="0" err="1"/>
              <a:t>standards</a:t>
            </a:r>
            <a:r>
              <a:rPr lang="hu-HU" altLang="hu-HU" sz="2400" dirty="0"/>
              <a:t> of </a:t>
            </a:r>
            <a:r>
              <a:rPr lang="hu-HU" altLang="hu-HU" sz="2400" dirty="0" err="1"/>
              <a:t>quality</a:t>
            </a:r>
            <a:r>
              <a:rPr lang="hu-HU" altLang="hu-HU" sz="2400" dirty="0"/>
              <a:t> </a:t>
            </a:r>
            <a:r>
              <a:rPr lang="hu-HU" altLang="hu-HU" sz="2400" dirty="0" err="1"/>
              <a:t>assurrance</a:t>
            </a:r>
            <a:r>
              <a:rPr lang="hu-HU" altLang="hu-HU" sz="2400" dirty="0"/>
              <a:t> </a:t>
            </a:r>
            <a:r>
              <a:rPr lang="hu-HU" altLang="hu-HU" sz="2400" dirty="0" err="1"/>
              <a:t>to</a:t>
            </a:r>
            <a:r>
              <a:rPr lang="hu-HU" altLang="hu-HU" sz="2400" dirty="0"/>
              <a:t> be </a:t>
            </a:r>
            <a:r>
              <a:rPr lang="hu-HU" altLang="hu-HU" sz="2400" dirty="0" err="1"/>
              <a:t>able</a:t>
            </a:r>
            <a:r>
              <a:rPr lang="hu-HU" altLang="hu-HU" sz="2400" dirty="0"/>
              <a:t> </a:t>
            </a:r>
            <a:r>
              <a:rPr lang="hu-HU" altLang="hu-HU" sz="2400" dirty="0" err="1"/>
              <a:t>to</a:t>
            </a:r>
            <a:r>
              <a:rPr lang="hu-HU" altLang="hu-HU" sz="2400" dirty="0"/>
              <a:t> </a:t>
            </a:r>
            <a:r>
              <a:rPr lang="hu-HU" altLang="hu-HU" sz="2400" dirty="0" err="1"/>
              <a:t>develop</a:t>
            </a:r>
            <a:r>
              <a:rPr lang="hu-HU" altLang="hu-HU" sz="2400" dirty="0"/>
              <a:t> </a:t>
            </a:r>
            <a:r>
              <a:rPr lang="hu-HU" altLang="hu-HU" sz="2400" dirty="0" err="1"/>
              <a:t>its</a:t>
            </a:r>
            <a:r>
              <a:rPr lang="hu-HU" altLang="hu-HU" sz="2400" dirty="0"/>
              <a:t> </a:t>
            </a:r>
            <a:r>
              <a:rPr lang="hu-HU" altLang="hu-HU" sz="2400" dirty="0" err="1"/>
              <a:t>quality</a:t>
            </a:r>
            <a:r>
              <a:rPr lang="hu-HU" altLang="hu-HU" sz="2400" dirty="0"/>
              <a:t> management </a:t>
            </a:r>
            <a:r>
              <a:rPr lang="hu-HU" altLang="hu-HU" sz="2400" dirty="0" err="1"/>
              <a:t>system</a:t>
            </a:r>
            <a:r>
              <a:rPr lang="hu-HU" altLang="hu-HU" sz="2400" dirty="0" smtClean="0"/>
              <a:t>.</a:t>
            </a:r>
            <a:endParaRPr lang="hu-HU" sz="2400" dirty="0"/>
          </a:p>
        </p:txBody>
      </p:sp>
      <p:sp>
        <p:nvSpPr>
          <p:cNvPr id="15363" name="Cím 2"/>
          <p:cNvSpPr>
            <a:spLocks noGrp="1"/>
          </p:cNvSpPr>
          <p:nvPr>
            <p:ph type="title"/>
          </p:nvPr>
        </p:nvSpPr>
        <p:spPr bwMode="auto">
          <a:xfrm>
            <a:off x="377825" y="17463"/>
            <a:ext cx="8408988" cy="5000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hu-HU" altLang="hu-HU" dirty="0" smtClean="0"/>
              <a:t>The </a:t>
            </a:r>
            <a:r>
              <a:rPr lang="hu-HU" altLang="hu-HU" dirty="0" err="1" smtClean="0"/>
              <a:t>quality</a:t>
            </a:r>
            <a:r>
              <a:rPr lang="hu-HU" altLang="hu-HU" dirty="0" smtClean="0"/>
              <a:t> management </a:t>
            </a:r>
            <a:r>
              <a:rPr lang="hu-HU" altLang="hu-HU" dirty="0" err="1" smtClean="0"/>
              <a:t>system</a:t>
            </a:r>
            <a:r>
              <a:rPr lang="hu-HU" altLang="hu-HU" dirty="0" smtClean="0"/>
              <a:t> </a:t>
            </a:r>
            <a:r>
              <a:rPr lang="hu-HU" altLang="hu-HU" dirty="0" err="1" smtClean="0"/>
              <a:t>at</a:t>
            </a:r>
            <a:r>
              <a:rPr lang="hu-HU" altLang="hu-HU" dirty="0" smtClean="0"/>
              <a:t> </a:t>
            </a:r>
            <a:r>
              <a:rPr lang="hu-HU" altLang="hu-HU" dirty="0" err="1" smtClean="0"/>
              <a:t>the</a:t>
            </a:r>
            <a:r>
              <a:rPr lang="hu-HU" altLang="hu-HU" dirty="0" smtClean="0"/>
              <a:t> U of P</a:t>
            </a:r>
          </a:p>
        </p:txBody>
      </p:sp>
      <p:sp>
        <p:nvSpPr>
          <p:cNvPr id="15364" name="Dia számának helye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143689A1-1429-4F35-A8F0-4579C4E8CCD0}" type="slidenum">
              <a:rPr lang="hu-HU" altLang="hu-HU">
                <a:solidFill>
                  <a:srgbClr val="003668"/>
                </a:solidFill>
                <a:latin typeface="Verdana" panose="020B0604030504040204" pitchFamily="34" charset="0"/>
              </a:rPr>
              <a:pPr/>
              <a:t>8</a:t>
            </a:fld>
            <a:endParaRPr lang="hu-HU" altLang="hu-HU">
              <a:solidFill>
                <a:srgbClr val="003668"/>
              </a:solidFill>
              <a:latin typeface="Verdana" panose="020B0604030504040204"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artalom helye 1"/>
          <p:cNvSpPr>
            <a:spLocks noGrp="1"/>
          </p:cNvSpPr>
          <p:nvPr>
            <p:ph idx="1"/>
          </p:nvPr>
        </p:nvSpPr>
        <p:spPr bwMode="auto">
          <a:xfrm>
            <a:off x="357188" y="785813"/>
            <a:ext cx="8429625" cy="5240337"/>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buFont typeface="Arial" charset="0"/>
              <a:buChar char="•"/>
              <a:defRPr/>
            </a:pPr>
            <a:endParaRPr lang="hu-HU" sz="2000" dirty="0" smtClean="0"/>
          </a:p>
          <a:p>
            <a:pPr marL="0" indent="0">
              <a:buFont typeface="Arial" charset="0"/>
              <a:buNone/>
              <a:defRPr/>
            </a:pPr>
            <a:r>
              <a:rPr lang="hu-HU" sz="2000" dirty="0" smtClean="0"/>
              <a:t>	The </a:t>
            </a:r>
            <a:r>
              <a:rPr lang="hu-HU" sz="2000" dirty="0" err="1" smtClean="0"/>
              <a:t>Quality</a:t>
            </a:r>
            <a:r>
              <a:rPr lang="hu-HU" sz="2000" dirty="0" smtClean="0"/>
              <a:t> Management Centre is </a:t>
            </a:r>
            <a:r>
              <a:rPr lang="hu-HU" sz="2000" dirty="0" err="1" smtClean="0"/>
              <a:t>directly</a:t>
            </a:r>
            <a:r>
              <a:rPr lang="hu-HU" sz="2000" dirty="0" smtClean="0"/>
              <a:t> </a:t>
            </a:r>
            <a:r>
              <a:rPr lang="hu-HU" sz="2000" dirty="0" err="1" smtClean="0"/>
              <a:t>supervised</a:t>
            </a:r>
            <a:r>
              <a:rPr lang="hu-HU" sz="2000" dirty="0" smtClean="0"/>
              <a:t> </a:t>
            </a:r>
            <a:r>
              <a:rPr lang="hu-HU" sz="2000" dirty="0" err="1" smtClean="0"/>
              <a:t>by</a:t>
            </a:r>
            <a:r>
              <a:rPr lang="hu-HU" sz="2000" dirty="0" smtClean="0"/>
              <a:t> </a:t>
            </a:r>
            <a:r>
              <a:rPr lang="hu-HU" sz="2000" dirty="0" err="1" smtClean="0"/>
              <a:t>the</a:t>
            </a:r>
            <a:r>
              <a:rPr lang="hu-HU" sz="2000" dirty="0" smtClean="0"/>
              <a:t> </a:t>
            </a:r>
            <a:r>
              <a:rPr lang="hu-HU" sz="2000" dirty="0" err="1" smtClean="0"/>
              <a:t>chancellor</a:t>
            </a:r>
            <a:r>
              <a:rPr lang="hu-HU" sz="2000" dirty="0" smtClean="0"/>
              <a:t> of </a:t>
            </a:r>
            <a:r>
              <a:rPr lang="hu-HU" sz="2000" dirty="0" err="1" smtClean="0"/>
              <a:t>the</a:t>
            </a:r>
            <a:r>
              <a:rPr lang="hu-HU" sz="2000" dirty="0" smtClean="0"/>
              <a:t> University of Pannonia. </a:t>
            </a:r>
          </a:p>
          <a:p>
            <a:pPr marL="0" indent="0">
              <a:buFont typeface="Arial" charset="0"/>
              <a:buNone/>
              <a:defRPr/>
            </a:pPr>
            <a:endParaRPr lang="hu-HU" sz="2000" dirty="0"/>
          </a:p>
          <a:p>
            <a:pPr marL="0" indent="0">
              <a:buFont typeface="Arial" charset="0"/>
              <a:buNone/>
              <a:defRPr/>
            </a:pPr>
            <a:r>
              <a:rPr lang="hu-HU" sz="2000" dirty="0" smtClean="0"/>
              <a:t>	The </a:t>
            </a:r>
            <a:r>
              <a:rPr lang="hu-HU" sz="2000" dirty="0" err="1" smtClean="0"/>
              <a:t>Quality</a:t>
            </a:r>
            <a:r>
              <a:rPr lang="hu-HU" sz="2000" dirty="0" smtClean="0"/>
              <a:t> Management Centre </a:t>
            </a:r>
            <a:r>
              <a:rPr lang="hu-HU" sz="2000" dirty="0" err="1" smtClean="0"/>
              <a:t>performs</a:t>
            </a:r>
            <a:r>
              <a:rPr lang="hu-HU" sz="2000" dirty="0" smtClean="0"/>
              <a:t> </a:t>
            </a:r>
            <a:r>
              <a:rPr lang="hu-HU" sz="2000" dirty="0" err="1" smtClean="0"/>
              <a:t>supporting</a:t>
            </a:r>
            <a:r>
              <a:rPr lang="hu-HU" sz="2000" dirty="0" smtClean="0"/>
              <a:t>, service, and </a:t>
            </a:r>
            <a:r>
              <a:rPr lang="hu-HU" sz="2000" dirty="0" err="1" smtClean="0"/>
              <a:t>consulting</a:t>
            </a:r>
            <a:r>
              <a:rPr lang="hu-HU" sz="2000" dirty="0" smtClean="0"/>
              <a:t> </a:t>
            </a:r>
            <a:r>
              <a:rPr lang="hu-HU" sz="2000" dirty="0" err="1" smtClean="0"/>
              <a:t>tasks</a:t>
            </a:r>
            <a:r>
              <a:rPr lang="hu-HU" sz="2000" dirty="0" smtClean="0"/>
              <a:t> </a:t>
            </a:r>
            <a:r>
              <a:rPr lang="hu-HU" sz="2000" dirty="0" err="1" smtClean="0"/>
              <a:t>to</a:t>
            </a:r>
            <a:r>
              <a:rPr lang="hu-HU" sz="2000" dirty="0" smtClean="0"/>
              <a:t> </a:t>
            </a:r>
            <a:r>
              <a:rPr lang="hu-HU" sz="2000" dirty="0" err="1" smtClean="0"/>
              <a:t>enhance</a:t>
            </a:r>
            <a:r>
              <a:rPr lang="hu-HU" sz="2000" dirty="0" smtClean="0"/>
              <a:t> </a:t>
            </a:r>
            <a:r>
              <a:rPr lang="hu-HU" sz="2000" dirty="0" err="1" smtClean="0"/>
              <a:t>the</a:t>
            </a:r>
            <a:r>
              <a:rPr lang="hu-HU" sz="2000" dirty="0" smtClean="0"/>
              <a:t> </a:t>
            </a:r>
            <a:r>
              <a:rPr lang="hu-HU" sz="2000" dirty="0" err="1" smtClean="0"/>
              <a:t>continuous</a:t>
            </a:r>
            <a:r>
              <a:rPr lang="hu-HU" sz="2000" dirty="0" smtClean="0"/>
              <a:t> </a:t>
            </a:r>
            <a:r>
              <a:rPr lang="hu-HU" sz="2000" dirty="0" err="1" smtClean="0"/>
              <a:t>operation</a:t>
            </a:r>
            <a:r>
              <a:rPr lang="hu-HU" sz="2000" dirty="0" smtClean="0"/>
              <a:t> and </a:t>
            </a:r>
            <a:r>
              <a:rPr lang="hu-HU" sz="2000" dirty="0" err="1" smtClean="0"/>
              <a:t>development</a:t>
            </a:r>
            <a:r>
              <a:rPr lang="hu-HU" sz="2000" dirty="0" smtClean="0"/>
              <a:t> of </a:t>
            </a:r>
            <a:r>
              <a:rPr lang="hu-HU" sz="2000" dirty="0" err="1" smtClean="0"/>
              <a:t>the</a:t>
            </a:r>
            <a:r>
              <a:rPr lang="hu-HU" sz="2000" dirty="0" smtClean="0"/>
              <a:t> </a:t>
            </a:r>
            <a:r>
              <a:rPr lang="hu-HU" sz="2000" dirty="0" err="1" smtClean="0"/>
              <a:t>quality</a:t>
            </a:r>
            <a:r>
              <a:rPr lang="hu-HU" sz="2000" dirty="0" smtClean="0"/>
              <a:t> management </a:t>
            </a:r>
            <a:r>
              <a:rPr lang="hu-HU" sz="2000" dirty="0" err="1" smtClean="0"/>
              <a:t>system</a:t>
            </a:r>
            <a:r>
              <a:rPr lang="hu-HU" sz="2000" dirty="0" smtClean="0"/>
              <a:t> of </a:t>
            </a:r>
            <a:r>
              <a:rPr lang="hu-HU" sz="2000" dirty="0" err="1" smtClean="0"/>
              <a:t>the</a:t>
            </a:r>
            <a:r>
              <a:rPr lang="hu-HU" sz="2000" dirty="0" smtClean="0"/>
              <a:t> University, </a:t>
            </a:r>
            <a:r>
              <a:rPr lang="hu-HU" sz="2000" dirty="0" err="1" smtClean="0"/>
              <a:t>the</a:t>
            </a:r>
            <a:r>
              <a:rPr lang="hu-HU" sz="2000" dirty="0" smtClean="0"/>
              <a:t> </a:t>
            </a:r>
            <a:r>
              <a:rPr lang="hu-HU" sz="2000" dirty="0" err="1" smtClean="0"/>
              <a:t>operation</a:t>
            </a:r>
            <a:r>
              <a:rPr lang="hu-HU" sz="2000" dirty="0" smtClean="0"/>
              <a:t> of </a:t>
            </a:r>
            <a:r>
              <a:rPr lang="hu-HU" sz="2000" dirty="0" err="1" smtClean="0"/>
              <a:t>the</a:t>
            </a:r>
            <a:r>
              <a:rPr lang="hu-HU" sz="2000" dirty="0" smtClean="0"/>
              <a:t> </a:t>
            </a:r>
            <a:r>
              <a:rPr lang="hu-HU" sz="2000" dirty="0" err="1" smtClean="0"/>
              <a:t>quality</a:t>
            </a:r>
            <a:r>
              <a:rPr lang="hu-HU" sz="2000" dirty="0" smtClean="0"/>
              <a:t> management </a:t>
            </a:r>
            <a:r>
              <a:rPr lang="hu-HU" sz="2000" dirty="0" err="1" smtClean="0"/>
              <a:t>system</a:t>
            </a:r>
            <a:r>
              <a:rPr lang="hu-HU" sz="2000" dirty="0" smtClean="0"/>
              <a:t> </a:t>
            </a:r>
            <a:r>
              <a:rPr lang="hu-HU" sz="2000" dirty="0" err="1" smtClean="0"/>
              <a:t>observing</a:t>
            </a:r>
            <a:r>
              <a:rPr lang="hu-HU" sz="2000" dirty="0" smtClean="0"/>
              <a:t> </a:t>
            </a:r>
            <a:r>
              <a:rPr lang="hu-HU" sz="2000" dirty="0" err="1" smtClean="0"/>
              <a:t>the</a:t>
            </a:r>
            <a:r>
              <a:rPr lang="hu-HU" sz="2000" dirty="0" smtClean="0"/>
              <a:t> </a:t>
            </a:r>
            <a:r>
              <a:rPr lang="hu-HU" sz="2000" dirty="0" err="1" smtClean="0"/>
              <a:t>quality</a:t>
            </a:r>
            <a:r>
              <a:rPr lang="hu-HU" sz="2000" dirty="0" smtClean="0"/>
              <a:t> management standards. It </a:t>
            </a:r>
            <a:r>
              <a:rPr lang="hu-HU" sz="2000" dirty="0" err="1" smtClean="0"/>
              <a:t>also</a:t>
            </a:r>
            <a:r>
              <a:rPr lang="hu-HU" sz="2000" dirty="0" smtClean="0"/>
              <a:t> </a:t>
            </a:r>
            <a:r>
              <a:rPr lang="hu-HU" sz="2000" dirty="0" err="1" smtClean="0"/>
              <a:t>prepares</a:t>
            </a:r>
            <a:r>
              <a:rPr lang="hu-HU" sz="2000" dirty="0" smtClean="0"/>
              <a:t> </a:t>
            </a:r>
            <a:r>
              <a:rPr lang="hu-HU" sz="2000" dirty="0" err="1" smtClean="0"/>
              <a:t>for</a:t>
            </a:r>
            <a:r>
              <a:rPr lang="hu-HU" sz="2000" dirty="0" smtClean="0"/>
              <a:t> and </a:t>
            </a:r>
            <a:r>
              <a:rPr lang="hu-HU" sz="2000" dirty="0" err="1" smtClean="0"/>
              <a:t>conducts</a:t>
            </a:r>
            <a:r>
              <a:rPr lang="hu-HU" sz="2000" dirty="0" smtClean="0"/>
              <a:t> </a:t>
            </a:r>
            <a:r>
              <a:rPr lang="hu-HU" sz="2000" dirty="0" err="1" smtClean="0"/>
              <a:t>accreditation</a:t>
            </a:r>
            <a:r>
              <a:rPr lang="hu-HU" sz="2000" dirty="0" smtClean="0"/>
              <a:t> </a:t>
            </a:r>
            <a:r>
              <a:rPr lang="hu-HU" sz="2000" dirty="0" err="1" smtClean="0"/>
              <a:t>procedures</a:t>
            </a:r>
            <a:r>
              <a:rPr lang="hu-HU" sz="2000" dirty="0" smtClean="0"/>
              <a:t> </a:t>
            </a:r>
            <a:r>
              <a:rPr lang="hu-HU" sz="2000" dirty="0" err="1" smtClean="0"/>
              <a:t>at</a:t>
            </a:r>
            <a:r>
              <a:rPr lang="hu-HU" sz="2000" dirty="0" smtClean="0"/>
              <a:t> </a:t>
            </a:r>
            <a:r>
              <a:rPr lang="hu-HU" sz="2000" dirty="0" err="1" smtClean="0"/>
              <a:t>the</a:t>
            </a:r>
            <a:r>
              <a:rPr lang="hu-HU" sz="2000" dirty="0" smtClean="0"/>
              <a:t> </a:t>
            </a:r>
            <a:r>
              <a:rPr lang="hu-HU" sz="2000" dirty="0" err="1" smtClean="0"/>
              <a:t>university</a:t>
            </a:r>
            <a:r>
              <a:rPr lang="hu-HU" sz="2000" dirty="0" smtClean="0"/>
              <a:t> and </a:t>
            </a:r>
            <a:r>
              <a:rPr lang="hu-HU" sz="2000" dirty="0" err="1" smtClean="0"/>
              <a:t>operates</a:t>
            </a:r>
            <a:r>
              <a:rPr lang="hu-HU" sz="2000" dirty="0" smtClean="0"/>
              <a:t> </a:t>
            </a:r>
            <a:r>
              <a:rPr lang="hu-HU" sz="2000" dirty="0" err="1" smtClean="0"/>
              <a:t>the</a:t>
            </a:r>
            <a:r>
              <a:rPr lang="hu-HU" sz="2000" dirty="0" smtClean="0"/>
              <a:t> </a:t>
            </a:r>
            <a:r>
              <a:rPr lang="hu-HU" sz="2000" dirty="0" err="1" smtClean="0"/>
              <a:t>internal</a:t>
            </a:r>
            <a:r>
              <a:rPr lang="hu-HU" sz="2000" dirty="0" smtClean="0"/>
              <a:t> </a:t>
            </a:r>
            <a:r>
              <a:rPr lang="hu-HU" sz="2000" dirty="0" err="1" smtClean="0"/>
              <a:t>control</a:t>
            </a:r>
            <a:r>
              <a:rPr lang="hu-HU" sz="2000" dirty="0" smtClean="0"/>
              <a:t> </a:t>
            </a:r>
            <a:r>
              <a:rPr lang="hu-HU" sz="2000" dirty="0" err="1" smtClean="0"/>
              <a:t>system</a:t>
            </a:r>
            <a:r>
              <a:rPr lang="hu-HU" sz="2000" dirty="0" smtClean="0"/>
              <a:t> of </a:t>
            </a:r>
            <a:r>
              <a:rPr lang="hu-HU" sz="2000" dirty="0" err="1" smtClean="0"/>
              <a:t>the</a:t>
            </a:r>
            <a:r>
              <a:rPr lang="hu-HU" sz="2000" dirty="0" smtClean="0"/>
              <a:t> </a:t>
            </a:r>
            <a:r>
              <a:rPr lang="hu-HU" sz="2000" dirty="0" err="1" smtClean="0"/>
              <a:t>institution</a:t>
            </a:r>
            <a:r>
              <a:rPr lang="hu-HU" sz="2000" dirty="0" smtClean="0"/>
              <a:t>.</a:t>
            </a:r>
          </a:p>
          <a:p>
            <a:pPr marL="0" indent="0">
              <a:buFont typeface="Arial" charset="0"/>
              <a:buNone/>
              <a:defRPr/>
            </a:pPr>
            <a:endParaRPr lang="hu-HU" sz="2000" dirty="0"/>
          </a:p>
          <a:p>
            <a:pPr marL="0" indent="0" algn="ctr">
              <a:buFont typeface="Arial" charset="0"/>
              <a:buNone/>
              <a:defRPr/>
            </a:pPr>
            <a:r>
              <a:rPr lang="hu-HU" sz="2000" dirty="0" smtClean="0"/>
              <a:t> </a:t>
            </a:r>
            <a:r>
              <a:rPr lang="hu-HU" sz="2000" dirty="0" err="1" smtClean="0"/>
              <a:t>Quality</a:t>
            </a:r>
            <a:r>
              <a:rPr lang="hu-HU" sz="2000" dirty="0" smtClean="0"/>
              <a:t> Management Centre </a:t>
            </a:r>
            <a:r>
              <a:rPr lang="hu-HU" sz="2000" dirty="0" err="1" smtClean="0"/>
              <a:t>webpage</a:t>
            </a:r>
            <a:r>
              <a:rPr lang="hu-HU" sz="2000" dirty="0" smtClean="0"/>
              <a:t>:</a:t>
            </a:r>
          </a:p>
          <a:p>
            <a:pPr marL="0" indent="0" algn="ctr">
              <a:buFont typeface="Arial" charset="0"/>
              <a:buNone/>
              <a:defRPr/>
            </a:pPr>
            <a:r>
              <a:rPr lang="hu-HU" sz="2000" dirty="0" smtClean="0">
                <a:hlinkClick r:id="rId2"/>
              </a:rPr>
              <a:t>https</a:t>
            </a:r>
            <a:r>
              <a:rPr lang="hu-HU" sz="2000" dirty="0">
                <a:hlinkClick r:id="rId2"/>
              </a:rPr>
              <a:t>://minoseg.uni-pannon.hu/</a:t>
            </a:r>
            <a:endParaRPr lang="hu-HU" sz="2000" dirty="0"/>
          </a:p>
          <a:p>
            <a:pPr>
              <a:buFont typeface="Arial" charset="0"/>
              <a:buChar char="•"/>
              <a:defRPr/>
            </a:pPr>
            <a:endParaRPr lang="hu-HU" altLang="hu-HU" b="1" dirty="0" smtClean="0"/>
          </a:p>
        </p:txBody>
      </p:sp>
      <p:sp>
        <p:nvSpPr>
          <p:cNvPr id="16387" name="Cím 2"/>
          <p:cNvSpPr>
            <a:spLocks noGrp="1"/>
          </p:cNvSpPr>
          <p:nvPr>
            <p:ph type="title"/>
          </p:nvPr>
        </p:nvSpPr>
        <p:spPr bwMode="auto">
          <a:xfrm>
            <a:off x="377825" y="17463"/>
            <a:ext cx="8408988" cy="8191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hu-HU" altLang="hu-HU" dirty="0" smtClean="0"/>
              <a:t>The </a:t>
            </a:r>
            <a:r>
              <a:rPr lang="hu-HU" altLang="hu-HU" dirty="0" err="1" smtClean="0"/>
              <a:t>role</a:t>
            </a:r>
            <a:r>
              <a:rPr lang="hu-HU" altLang="hu-HU" dirty="0" smtClean="0"/>
              <a:t> and </a:t>
            </a:r>
            <a:r>
              <a:rPr lang="hu-HU" altLang="hu-HU" dirty="0" err="1" smtClean="0"/>
              <a:t>tasks</a:t>
            </a:r>
            <a:r>
              <a:rPr lang="hu-HU" altLang="hu-HU" dirty="0" smtClean="0"/>
              <a:t> of </a:t>
            </a:r>
            <a:r>
              <a:rPr lang="hu-HU" altLang="hu-HU" dirty="0" err="1" smtClean="0"/>
              <a:t>the</a:t>
            </a:r>
            <a:r>
              <a:rPr lang="hu-HU" altLang="hu-HU" dirty="0" smtClean="0"/>
              <a:t> </a:t>
            </a:r>
            <a:r>
              <a:rPr lang="hu-HU" altLang="hu-HU" dirty="0" err="1" smtClean="0"/>
              <a:t>Quality</a:t>
            </a:r>
            <a:r>
              <a:rPr lang="hu-HU" altLang="hu-HU" dirty="0" smtClean="0"/>
              <a:t> Management Centre</a:t>
            </a:r>
          </a:p>
        </p:txBody>
      </p:sp>
      <p:sp>
        <p:nvSpPr>
          <p:cNvPr id="16388" name="Dia számának helye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DF75E8BE-04D9-4CB4-9F9D-F8EA6AA836B6}" type="slidenum">
              <a:rPr lang="hu-HU" altLang="hu-HU">
                <a:solidFill>
                  <a:srgbClr val="003668"/>
                </a:solidFill>
                <a:latin typeface="Verdana" panose="020B0604030504040204" pitchFamily="34" charset="0"/>
              </a:rPr>
              <a:pPr/>
              <a:t>9</a:t>
            </a:fld>
            <a:endParaRPr lang="hu-HU" altLang="hu-HU">
              <a:solidFill>
                <a:srgbClr val="003668"/>
              </a:solidFill>
              <a:latin typeface="Verdana" panose="020B0604030504040204" pitchFamily="34" charset="0"/>
            </a:endParaRPr>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té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té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1440</TotalTime>
  <Words>789</Words>
  <Application>Microsoft Macintosh PowerPoint</Application>
  <PresentationFormat>On-screen Show (4:3)</PresentationFormat>
  <Paragraphs>128</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Office-téma</vt:lpstr>
      <vt:lpstr>University of Pannonia – Quality Assurrance Centre</vt:lpstr>
      <vt:lpstr>Topics I.</vt:lpstr>
      <vt:lpstr>Topics II.</vt:lpstr>
      <vt:lpstr>The Quality Policy of the University of Pannonia</vt:lpstr>
      <vt:lpstr>PowerPoint Presentation</vt:lpstr>
      <vt:lpstr>The Quality Policy of the University of Pannonia</vt:lpstr>
      <vt:lpstr>The Quality Policy of the University of Pannonia</vt:lpstr>
      <vt:lpstr>The quality management system at the U of P</vt:lpstr>
      <vt:lpstr>The role and tasks of the Quality Management Centre</vt:lpstr>
      <vt:lpstr>The role of the Quality Management Committee</vt:lpstr>
      <vt:lpstr>Controls, procedures, and documentation in the quality management system </vt:lpstr>
      <vt:lpstr>Controls, procedures, and documentation in the quality management system </vt:lpstr>
      <vt:lpstr>Controls, procedures, and documentation in the quality management system </vt:lpstr>
      <vt:lpstr>ESG 2015 standard (Standards and Guidelines for Quality Assurance in the European Higher Education Area) </vt:lpstr>
      <vt:lpstr>ESG 2015 standard (Standards and Guidelines for Quality Assurance in the European Higher Education Area) </vt:lpstr>
      <vt:lpstr>ISO 9001 quality assurrance standard</vt:lpstr>
      <vt:lpstr>Quality Management Centre – University of Pannonia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 dia</dc:title>
  <dc:creator>MORVAI</dc:creator>
  <cp:lastModifiedBy>Judit Navracsics</cp:lastModifiedBy>
  <cp:revision>225</cp:revision>
  <cp:lastPrinted>2019-01-09T12:53:59Z</cp:lastPrinted>
  <dcterms:created xsi:type="dcterms:W3CDTF">2009-11-08T14:45:26Z</dcterms:created>
  <dcterms:modified xsi:type="dcterms:W3CDTF">2021-09-18T06:51:07Z</dcterms:modified>
</cp:coreProperties>
</file>